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87" r:id="rId3"/>
    <p:sldId id="273" r:id="rId4"/>
    <p:sldId id="274" r:id="rId5"/>
    <p:sldId id="288" r:id="rId6"/>
    <p:sldId id="289" r:id="rId7"/>
    <p:sldId id="290" r:id="rId8"/>
    <p:sldId id="291" r:id="rId9"/>
    <p:sldId id="292" r:id="rId10"/>
    <p:sldId id="293" r:id="rId11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  <a:srgbClr val="00CC99"/>
    <a:srgbClr val="0000CC"/>
    <a:srgbClr val="FF00FF"/>
    <a:srgbClr val="9486BC"/>
    <a:srgbClr val="006600"/>
    <a:srgbClr val="DC78F0"/>
    <a:srgbClr val="CE44EA"/>
    <a:srgbClr val="EAA722"/>
    <a:srgbClr val="B51B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32F43-A2DC-4A90-824D-5231F2B7BD20}" type="datetimeFigureOut">
              <a:rPr lang="ar-EG" smtClean="0"/>
              <a:t>20/08/1441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E400-85FC-4B5B-8967-688592AE696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920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32F43-A2DC-4A90-824D-5231F2B7BD20}" type="datetimeFigureOut">
              <a:rPr lang="ar-EG" smtClean="0"/>
              <a:t>20/08/1441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E400-85FC-4B5B-8967-688592AE696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804525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32F43-A2DC-4A90-824D-5231F2B7BD20}" type="datetimeFigureOut">
              <a:rPr lang="ar-EG" smtClean="0"/>
              <a:t>20/08/1441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E400-85FC-4B5B-8967-688592AE696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352004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32F43-A2DC-4A90-824D-5231F2B7BD20}" type="datetimeFigureOut">
              <a:rPr lang="ar-EG" smtClean="0"/>
              <a:t>20/08/1441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E400-85FC-4B5B-8967-688592AE696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5870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32F43-A2DC-4A90-824D-5231F2B7BD20}" type="datetimeFigureOut">
              <a:rPr lang="ar-EG" smtClean="0"/>
              <a:t>20/08/1441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E400-85FC-4B5B-8967-688592AE696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4654180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32F43-A2DC-4A90-824D-5231F2B7BD20}" type="datetimeFigureOut">
              <a:rPr lang="ar-EG" smtClean="0"/>
              <a:t>20/08/1441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E400-85FC-4B5B-8967-688592AE696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393328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32F43-A2DC-4A90-824D-5231F2B7BD20}" type="datetimeFigureOut">
              <a:rPr lang="ar-EG" smtClean="0"/>
              <a:t>20/08/1441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E400-85FC-4B5B-8967-688592AE696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892147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32F43-A2DC-4A90-824D-5231F2B7BD20}" type="datetimeFigureOut">
              <a:rPr lang="ar-EG" smtClean="0"/>
              <a:t>20/08/1441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E400-85FC-4B5B-8967-688592AE696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559398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32F43-A2DC-4A90-824D-5231F2B7BD20}" type="datetimeFigureOut">
              <a:rPr lang="ar-EG" smtClean="0"/>
              <a:t>20/08/1441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E400-85FC-4B5B-8967-688592AE696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114141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32F43-A2DC-4A90-824D-5231F2B7BD20}" type="datetimeFigureOut">
              <a:rPr lang="ar-EG" smtClean="0"/>
              <a:t>20/08/1441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E400-85FC-4B5B-8967-688592AE696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134282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32F43-A2DC-4A90-824D-5231F2B7BD20}" type="datetimeFigureOut">
              <a:rPr lang="ar-EG" smtClean="0"/>
              <a:t>20/08/1441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EE400-85FC-4B5B-8967-688592AE696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996909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A32F43-A2DC-4A90-824D-5231F2B7BD20}" type="datetimeFigureOut">
              <a:rPr lang="ar-EG" smtClean="0"/>
              <a:t>20/08/1441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EE400-85FC-4B5B-8967-688592AE6969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710705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71600" y="312754"/>
            <a:ext cx="7272808" cy="5852549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endParaRPr lang="ar-EG" sz="2800" b="1" dirty="0" smtClean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>
              <a:lnSpc>
                <a:spcPct val="150000"/>
              </a:lnSpc>
              <a:spcBef>
                <a:spcPts val="1200"/>
              </a:spcBef>
            </a:pPr>
            <a:r>
              <a:rPr lang="ar-EG" sz="3600" b="1" dirty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محــاضـرة </a:t>
            </a:r>
            <a:r>
              <a:rPr lang="ar-EG" sz="36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ar-EG" sz="3600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r>
              <a:rPr lang="ar-EG" sz="3200" b="1" u="sng" dirty="0">
                <a:solidFill>
                  <a:srgbClr val="D60093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تابع فئة ا</a:t>
            </a:r>
            <a:r>
              <a:rPr lang="ar-SA" sz="3200" b="1" u="sng" dirty="0">
                <a:solidFill>
                  <a:srgbClr val="D60093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لطلاب المتفوقين والموهوبين </a:t>
            </a:r>
            <a:r>
              <a:rPr lang="ar-EG" sz="3200" b="1" u="sng" dirty="0" smtClean="0">
                <a:solidFill>
                  <a:srgbClr val="D60093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(2)</a:t>
            </a:r>
            <a:endParaRPr lang="ar-EG" sz="3200" b="1" u="sng" dirty="0">
              <a:solidFill>
                <a:srgbClr val="D60093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algn="ctr">
              <a:lnSpc>
                <a:spcPct val="150000"/>
              </a:lnSpc>
            </a:pPr>
            <a:r>
              <a:rPr lang="ar-EG" sz="3600" b="1" u="sng" dirty="0" smtClean="0">
                <a:solidFill>
                  <a:srgbClr val="0000CC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لطلاب الفرقة الرابعة ـ تعليم أساسي</a:t>
            </a:r>
          </a:p>
          <a:p>
            <a:pPr algn="ctr">
              <a:lnSpc>
                <a:spcPct val="150000"/>
              </a:lnSpc>
            </a:pPr>
            <a:r>
              <a:rPr lang="ar-EG" sz="3600" b="1" u="sng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( شعبة العلوم )</a:t>
            </a:r>
          </a:p>
          <a:p>
            <a:pPr algn="ctr">
              <a:lnSpc>
                <a:spcPct val="150000"/>
              </a:lnSpc>
            </a:pPr>
            <a:r>
              <a:rPr lang="ar-EG" sz="36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إعــــداد</a:t>
            </a:r>
          </a:p>
          <a:p>
            <a:pPr algn="ctr">
              <a:lnSpc>
                <a:spcPct val="150000"/>
              </a:lnSpc>
            </a:pPr>
            <a:r>
              <a:rPr lang="ar-EG" sz="3600" b="1" dirty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أ.د / إبراهيم عبدالعزيز البعلي</a:t>
            </a:r>
            <a:r>
              <a:rPr lang="ar-EG" sz="3600" b="1" u="sng" dirty="0" smtClean="0">
                <a:solidFill>
                  <a:srgbClr val="D60093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/>
            </a:r>
            <a:br>
              <a:rPr lang="ar-EG" sz="3600" b="1" u="sng" dirty="0" smtClean="0">
                <a:solidFill>
                  <a:srgbClr val="D60093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</a:br>
            <a:endParaRPr lang="ar-EG" sz="3600" b="1" u="sng" dirty="0">
              <a:solidFill>
                <a:srgbClr val="D60093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22326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907704" y="188640"/>
            <a:ext cx="5328592" cy="1152128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3200" b="1" dirty="0" smtClean="0">
                <a:solidFill>
                  <a:srgbClr val="0000CC"/>
                </a:solidFill>
              </a:rPr>
              <a:t>تابع أدوار </a:t>
            </a:r>
            <a:r>
              <a:rPr lang="ar-EG" sz="3200" b="1" dirty="0">
                <a:solidFill>
                  <a:srgbClr val="0000CC"/>
                </a:solidFill>
              </a:rPr>
              <a:t>معلم العلوم في رعاية </a:t>
            </a:r>
            <a:r>
              <a:rPr lang="ar-SA" sz="3200" b="1" dirty="0">
                <a:solidFill>
                  <a:srgbClr val="0000CC"/>
                </a:solidFill>
              </a:rPr>
              <a:t>الموهوب</a:t>
            </a:r>
            <a:r>
              <a:rPr lang="ar-EG" sz="3200" b="1" dirty="0">
                <a:solidFill>
                  <a:srgbClr val="0000CC"/>
                </a:solidFill>
              </a:rPr>
              <a:t>ي</a:t>
            </a:r>
            <a:r>
              <a:rPr lang="ar-SA" sz="3200" b="1" dirty="0">
                <a:solidFill>
                  <a:srgbClr val="0000CC"/>
                </a:solidFill>
              </a:rPr>
              <a:t>ن </a:t>
            </a:r>
            <a:endParaRPr lang="ar-EG" sz="3200" b="1" dirty="0">
              <a:solidFill>
                <a:srgbClr val="0000CC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39552" y="2060848"/>
            <a:ext cx="7992888" cy="4536504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endParaRPr lang="ar-EG" sz="2000" b="1" dirty="0" smtClean="0">
              <a:solidFill>
                <a:prstClr val="black"/>
              </a:solidFill>
            </a:endParaRPr>
          </a:p>
          <a:p>
            <a:endParaRPr lang="ar-EG" sz="2000" b="1" dirty="0">
              <a:solidFill>
                <a:prstClr val="black"/>
              </a:solidFill>
            </a:endParaRPr>
          </a:p>
          <a:p>
            <a:endParaRPr lang="ar-EG" sz="2000" b="1" dirty="0" smtClean="0">
              <a:solidFill>
                <a:prstClr val="black"/>
              </a:solidFill>
            </a:endParaRPr>
          </a:p>
          <a:p>
            <a:endParaRPr lang="ar-EG" sz="2000" b="1" dirty="0">
              <a:solidFill>
                <a:prstClr val="black"/>
              </a:solidFill>
            </a:endParaRPr>
          </a:p>
          <a:p>
            <a:endParaRPr lang="ar-EG" sz="2000" b="1" dirty="0" smtClean="0">
              <a:solidFill>
                <a:prstClr val="black"/>
              </a:solidFill>
            </a:endParaRPr>
          </a:p>
          <a:p>
            <a:endParaRPr lang="ar-EG" sz="2000" b="1" dirty="0" smtClean="0">
              <a:solidFill>
                <a:prstClr val="black"/>
              </a:solidFill>
            </a:endParaRPr>
          </a:p>
          <a:p>
            <a:pPr lvl="0"/>
            <a:r>
              <a:rPr lang="ar-EG" sz="2000" b="1" dirty="0" smtClean="0">
                <a:solidFill>
                  <a:srgbClr val="FF0000"/>
                </a:solidFill>
              </a:rPr>
              <a:t>10-</a:t>
            </a:r>
            <a:r>
              <a:rPr lang="ar-EG" sz="2000" b="1" dirty="0" smtClean="0">
                <a:solidFill>
                  <a:prstClr val="black"/>
                </a:solidFill>
              </a:rPr>
              <a:t> أن </a:t>
            </a:r>
            <a:r>
              <a:rPr lang="ar-EG" sz="2000" b="1" dirty="0">
                <a:solidFill>
                  <a:prstClr val="black"/>
                </a:solidFill>
              </a:rPr>
              <a:t>يمر ببرامج تدريبية متخصصة في كيفية التدريس للمتفوقين والموهوبين.</a:t>
            </a:r>
            <a:endParaRPr lang="en-US" sz="2000" b="1" dirty="0">
              <a:solidFill>
                <a:prstClr val="black"/>
              </a:solidFill>
            </a:endParaRPr>
          </a:p>
          <a:p>
            <a:pPr lvl="0"/>
            <a:r>
              <a:rPr lang="ar-EG" sz="2000" b="1" dirty="0" smtClean="0">
                <a:solidFill>
                  <a:srgbClr val="FF0000"/>
                </a:solidFill>
              </a:rPr>
              <a:t>11-</a:t>
            </a:r>
            <a:r>
              <a:rPr lang="ar-EG" sz="2000" b="1" dirty="0" smtClean="0">
                <a:solidFill>
                  <a:prstClr val="black"/>
                </a:solidFill>
              </a:rPr>
              <a:t> يقدر </a:t>
            </a:r>
            <a:r>
              <a:rPr lang="ar-EG" sz="2000" b="1" dirty="0">
                <a:solidFill>
                  <a:prstClr val="black"/>
                </a:solidFill>
              </a:rPr>
              <a:t>ويؤمن بمواهب التلاميذ.</a:t>
            </a:r>
            <a:endParaRPr lang="en-US" sz="2000" b="1" dirty="0">
              <a:solidFill>
                <a:prstClr val="black"/>
              </a:solidFill>
            </a:endParaRPr>
          </a:p>
          <a:p>
            <a:pPr lvl="0"/>
            <a:r>
              <a:rPr lang="ar-EG" sz="2000" b="1" dirty="0" smtClean="0">
                <a:solidFill>
                  <a:srgbClr val="FF0000"/>
                </a:solidFill>
              </a:rPr>
              <a:t>12-</a:t>
            </a:r>
            <a:r>
              <a:rPr lang="ar-EG" sz="2000" b="1" dirty="0" smtClean="0">
                <a:solidFill>
                  <a:prstClr val="black"/>
                </a:solidFill>
              </a:rPr>
              <a:t> يساعد </a:t>
            </a:r>
            <a:r>
              <a:rPr lang="ar-EG" sz="2000" b="1" dirty="0">
                <a:solidFill>
                  <a:prstClr val="black"/>
                </a:solidFill>
              </a:rPr>
              <a:t>المتعلم على اكتساب مهارات التعلم الذاتي.</a:t>
            </a:r>
            <a:endParaRPr lang="en-US" sz="2000" b="1" dirty="0">
              <a:solidFill>
                <a:prstClr val="black"/>
              </a:solidFill>
            </a:endParaRPr>
          </a:p>
          <a:p>
            <a:pPr lvl="0"/>
            <a:r>
              <a:rPr lang="ar-EG" sz="2000" b="1" dirty="0" smtClean="0">
                <a:solidFill>
                  <a:srgbClr val="FF0000"/>
                </a:solidFill>
              </a:rPr>
              <a:t>13- </a:t>
            </a:r>
            <a:r>
              <a:rPr lang="ar-EG" sz="2000" b="1" dirty="0" smtClean="0">
                <a:solidFill>
                  <a:prstClr val="black"/>
                </a:solidFill>
              </a:rPr>
              <a:t>يتعاون </a:t>
            </a:r>
            <a:r>
              <a:rPr lang="ar-EG" sz="2000" b="1" dirty="0">
                <a:solidFill>
                  <a:prstClr val="black"/>
                </a:solidFill>
              </a:rPr>
              <a:t>مع أسرة المتفوق والموهوب في الاستفادة من قدرات التلميذ التي قد يغفلونها.</a:t>
            </a:r>
            <a:endParaRPr lang="en-US" sz="2000" b="1" dirty="0">
              <a:solidFill>
                <a:prstClr val="black"/>
              </a:solidFill>
            </a:endParaRPr>
          </a:p>
          <a:p>
            <a:pPr lvl="0"/>
            <a:r>
              <a:rPr lang="ar-EG" sz="2000" b="1" dirty="0" smtClean="0">
                <a:solidFill>
                  <a:srgbClr val="FF0000"/>
                </a:solidFill>
              </a:rPr>
              <a:t>14-</a:t>
            </a:r>
            <a:r>
              <a:rPr lang="ar-EG" sz="2000" b="1" dirty="0" smtClean="0">
                <a:solidFill>
                  <a:prstClr val="black"/>
                </a:solidFill>
              </a:rPr>
              <a:t> لديه </a:t>
            </a:r>
            <a:r>
              <a:rPr lang="ar-EG" sz="2000" b="1" dirty="0">
                <a:solidFill>
                  <a:prstClr val="black"/>
                </a:solidFill>
              </a:rPr>
              <a:t>الجرأة في أن يقول لتلاميذه لا أعرف لنبحث عن الحل معا.</a:t>
            </a:r>
            <a:endParaRPr lang="en-US" sz="2000" b="1" dirty="0">
              <a:solidFill>
                <a:prstClr val="black"/>
              </a:solidFill>
            </a:endParaRPr>
          </a:p>
          <a:p>
            <a:pPr lvl="0"/>
            <a:r>
              <a:rPr lang="ar-EG" sz="2000" b="1" dirty="0" smtClean="0">
                <a:solidFill>
                  <a:srgbClr val="FF0000"/>
                </a:solidFill>
              </a:rPr>
              <a:t>15-</a:t>
            </a:r>
            <a:r>
              <a:rPr lang="ar-EG" sz="2000" b="1" dirty="0" smtClean="0">
                <a:solidFill>
                  <a:prstClr val="black"/>
                </a:solidFill>
              </a:rPr>
              <a:t> تشجيع </a:t>
            </a:r>
            <a:r>
              <a:rPr lang="ar-EG" sz="2000" b="1" dirty="0">
                <a:solidFill>
                  <a:prstClr val="black"/>
                </a:solidFill>
              </a:rPr>
              <a:t>الموهوبين علي القيام بأنشطة بحثية إضافية ، </a:t>
            </a:r>
            <a:r>
              <a:rPr lang="ar-EG" sz="2000" b="1" dirty="0" smtClean="0">
                <a:solidFill>
                  <a:prstClr val="black"/>
                </a:solidFill>
              </a:rPr>
              <a:t>ومزيد </a:t>
            </a:r>
            <a:r>
              <a:rPr lang="ar-EG" sz="2000" b="1" dirty="0">
                <a:solidFill>
                  <a:prstClr val="black"/>
                </a:solidFill>
              </a:rPr>
              <a:t>من القراءة الحرة .</a:t>
            </a:r>
            <a:endParaRPr lang="en-US" sz="2000" b="1" dirty="0">
              <a:solidFill>
                <a:prstClr val="black"/>
              </a:solidFill>
            </a:endParaRPr>
          </a:p>
          <a:p>
            <a:pPr lvl="0"/>
            <a:r>
              <a:rPr lang="ar-EG" sz="2000" b="1" dirty="0" smtClean="0">
                <a:solidFill>
                  <a:srgbClr val="FF0000"/>
                </a:solidFill>
              </a:rPr>
              <a:t>16-</a:t>
            </a:r>
            <a:r>
              <a:rPr lang="ar-EG" sz="2000" b="1" dirty="0" smtClean="0">
                <a:solidFill>
                  <a:prstClr val="black"/>
                </a:solidFill>
              </a:rPr>
              <a:t> تشجيع </a:t>
            </a:r>
            <a:r>
              <a:rPr lang="ar-EG" sz="2000" b="1" dirty="0">
                <a:solidFill>
                  <a:prstClr val="black"/>
                </a:solidFill>
              </a:rPr>
              <a:t>الموهوبين علي القيام بأنشطة ذاتية معتمدين فيها علي أنفسهم .</a:t>
            </a:r>
            <a:endParaRPr lang="en-US" sz="2000" b="1" dirty="0">
              <a:solidFill>
                <a:prstClr val="black"/>
              </a:solidFill>
            </a:endParaRPr>
          </a:p>
          <a:p>
            <a:pPr lvl="0"/>
            <a:r>
              <a:rPr lang="ar-EG" sz="2000" b="1" dirty="0" smtClean="0">
                <a:solidFill>
                  <a:srgbClr val="FF0000"/>
                </a:solidFill>
              </a:rPr>
              <a:t>17-</a:t>
            </a:r>
            <a:r>
              <a:rPr lang="ar-EG" sz="2000" b="1" dirty="0" smtClean="0">
                <a:solidFill>
                  <a:prstClr val="black"/>
                </a:solidFill>
              </a:rPr>
              <a:t> الاستفادة من الطلاب </a:t>
            </a:r>
            <a:r>
              <a:rPr lang="ar-EG" sz="2000" b="1" dirty="0">
                <a:solidFill>
                  <a:prstClr val="black"/>
                </a:solidFill>
              </a:rPr>
              <a:t>الموهوبين في أن يجعلهم قادة للفصل، وأن يقوموا بإلقاء </a:t>
            </a:r>
            <a:r>
              <a:rPr lang="ar-EG" sz="2000" b="1" dirty="0" smtClean="0">
                <a:solidFill>
                  <a:prstClr val="black"/>
                </a:solidFill>
              </a:rPr>
              <a:t>بعض</a:t>
            </a:r>
          </a:p>
          <a:p>
            <a:pPr lvl="0"/>
            <a:r>
              <a:rPr lang="ar-EG" sz="2000" b="1" dirty="0">
                <a:solidFill>
                  <a:prstClr val="black"/>
                </a:solidFill>
              </a:rPr>
              <a:t> </a:t>
            </a:r>
            <a:r>
              <a:rPr lang="ar-EG" sz="2000" b="1" dirty="0" smtClean="0">
                <a:solidFill>
                  <a:prstClr val="black"/>
                </a:solidFill>
              </a:rPr>
              <a:t>     </a:t>
            </a:r>
            <a:r>
              <a:rPr lang="ar-EG" sz="2000" b="1" dirty="0">
                <a:solidFill>
                  <a:prstClr val="black"/>
                </a:solidFill>
              </a:rPr>
              <a:t>الدروس علي زملائهم، أو تلخيص الدرس لزملائهم بعد انتهاء المدرس من الشرح .</a:t>
            </a:r>
            <a:endParaRPr lang="en-US" sz="2000" b="1" dirty="0">
              <a:solidFill>
                <a:prstClr val="black"/>
              </a:solidFill>
            </a:endParaRPr>
          </a:p>
          <a:p>
            <a:pPr lvl="0"/>
            <a:r>
              <a:rPr lang="ar-EG" sz="2000" b="1" dirty="0">
                <a:solidFill>
                  <a:srgbClr val="FF0000"/>
                </a:solidFill>
              </a:rPr>
              <a:t>18-</a:t>
            </a:r>
            <a:r>
              <a:rPr lang="ar-EG" sz="2000" b="1" dirty="0" smtClean="0">
                <a:solidFill>
                  <a:prstClr val="black"/>
                </a:solidFill>
              </a:rPr>
              <a:t> الاستفادة منهم في المعمل </a:t>
            </a:r>
            <a:r>
              <a:rPr lang="ar-EG" sz="2000" b="1" dirty="0">
                <a:solidFill>
                  <a:prstClr val="black"/>
                </a:solidFill>
              </a:rPr>
              <a:t>كمساعدين له ، ويساعدون زملاءهم في القيام بتدريباتهم </a:t>
            </a:r>
            <a:endParaRPr lang="ar-EG" sz="2000" b="1" dirty="0" smtClean="0">
              <a:solidFill>
                <a:prstClr val="black"/>
              </a:solidFill>
            </a:endParaRPr>
          </a:p>
          <a:p>
            <a:pPr lvl="0"/>
            <a:r>
              <a:rPr lang="ar-EG" sz="2000" b="1" dirty="0">
                <a:solidFill>
                  <a:prstClr val="black"/>
                </a:solidFill>
              </a:rPr>
              <a:t> </a:t>
            </a:r>
            <a:r>
              <a:rPr lang="ar-EG" sz="2000" b="1" dirty="0" smtClean="0">
                <a:solidFill>
                  <a:prstClr val="black"/>
                </a:solidFill>
              </a:rPr>
              <a:t>      العملية</a:t>
            </a:r>
          </a:p>
          <a:p>
            <a:pPr lvl="0"/>
            <a:r>
              <a:rPr lang="ar-EG" sz="2000" b="1" dirty="0">
                <a:solidFill>
                  <a:srgbClr val="FF0000"/>
                </a:solidFill>
              </a:rPr>
              <a:t>19-</a:t>
            </a:r>
            <a:r>
              <a:rPr lang="ar-EG" sz="2000" b="1" dirty="0" smtClean="0">
                <a:solidFill>
                  <a:prstClr val="black"/>
                </a:solidFill>
              </a:rPr>
              <a:t>  تشجيعهم </a:t>
            </a:r>
            <a:r>
              <a:rPr lang="ar-EG" sz="2000" b="1" dirty="0">
                <a:solidFill>
                  <a:prstClr val="black"/>
                </a:solidFill>
              </a:rPr>
              <a:t>علي عمل و إنشاء نوادي للعلوم والاشتراك في المنظمات ، وتشجيعهم </a:t>
            </a:r>
            <a:endParaRPr lang="ar-EG" sz="2000" b="1" dirty="0" smtClean="0">
              <a:solidFill>
                <a:prstClr val="black"/>
              </a:solidFill>
            </a:endParaRPr>
          </a:p>
          <a:p>
            <a:pPr lvl="0"/>
            <a:r>
              <a:rPr lang="ar-EG" sz="2000" b="1" dirty="0">
                <a:solidFill>
                  <a:prstClr val="black"/>
                </a:solidFill>
              </a:rPr>
              <a:t> </a:t>
            </a:r>
            <a:r>
              <a:rPr lang="ar-EG" sz="2000" b="1" dirty="0" smtClean="0">
                <a:solidFill>
                  <a:prstClr val="black"/>
                </a:solidFill>
              </a:rPr>
              <a:t>      علي </a:t>
            </a:r>
            <a:r>
              <a:rPr lang="ar-EG" sz="2000" b="1" dirty="0">
                <a:solidFill>
                  <a:prstClr val="black"/>
                </a:solidFill>
              </a:rPr>
              <a:t>القيام بأنشطة ملحوظة من خلال تلك النوادي .</a:t>
            </a:r>
            <a:endParaRPr lang="en-US" sz="2000" b="1" dirty="0">
              <a:solidFill>
                <a:prstClr val="black"/>
              </a:solidFill>
            </a:endParaRPr>
          </a:p>
          <a:p>
            <a:pPr lvl="0"/>
            <a:r>
              <a:rPr lang="ar-EG" sz="2000" b="1" dirty="0">
                <a:solidFill>
                  <a:srgbClr val="FF0000"/>
                </a:solidFill>
              </a:rPr>
              <a:t>20-</a:t>
            </a:r>
            <a:r>
              <a:rPr lang="ar-EG" sz="2000" b="1" dirty="0" smtClean="0">
                <a:solidFill>
                  <a:prstClr val="black"/>
                </a:solidFill>
              </a:rPr>
              <a:t> تشجيع </a:t>
            </a:r>
            <a:r>
              <a:rPr lang="ar-EG" sz="2000" b="1" dirty="0">
                <a:solidFill>
                  <a:prstClr val="black"/>
                </a:solidFill>
              </a:rPr>
              <a:t>الطلاب علي الاشتراك الفعلي في المنظمات العملية بالمجتمع في المستقبل</a:t>
            </a:r>
            <a:endParaRPr lang="en-US" sz="2000" b="1" dirty="0">
              <a:solidFill>
                <a:prstClr val="black"/>
              </a:solidFill>
            </a:endParaRPr>
          </a:p>
          <a:p>
            <a:endParaRPr lang="ar-EG" sz="2000" b="1" dirty="0">
              <a:solidFill>
                <a:prstClr val="black"/>
              </a:solidFill>
            </a:endParaRPr>
          </a:p>
          <a:p>
            <a:endParaRPr lang="ar-EG" sz="2000" b="1" dirty="0">
              <a:solidFill>
                <a:prstClr val="black"/>
              </a:solidFill>
            </a:endParaRPr>
          </a:p>
          <a:p>
            <a:endParaRPr lang="ar-EG" sz="2000" b="1" dirty="0">
              <a:solidFill>
                <a:prstClr val="black"/>
              </a:solidFill>
            </a:endParaRPr>
          </a:p>
          <a:p>
            <a:endParaRPr lang="ar-EG" sz="2000" b="1" dirty="0">
              <a:solidFill>
                <a:prstClr val="black"/>
              </a:solidFill>
            </a:endParaRPr>
          </a:p>
          <a:p>
            <a:endParaRPr lang="ar-EG" sz="2000" b="1" dirty="0">
              <a:solidFill>
                <a:prstClr val="black"/>
              </a:solidFill>
            </a:endParaRPr>
          </a:p>
          <a:p>
            <a:endParaRPr lang="en-US" sz="2000" b="1" dirty="0">
              <a:solidFill>
                <a:prstClr val="black"/>
              </a:solidFill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4010856" y="1412776"/>
            <a:ext cx="1137208" cy="648072"/>
          </a:xfrm>
          <a:prstGeom prst="downArrow">
            <a:avLst/>
          </a:prstGeom>
          <a:solidFill>
            <a:srgbClr val="00CC99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742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123728" y="404664"/>
            <a:ext cx="4968552" cy="792088"/>
          </a:xfrm>
          <a:prstGeom prst="roundRect">
            <a:avLst/>
          </a:prstGeom>
          <a:solidFill>
            <a:srgbClr val="800080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2800" b="1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</a:t>
            </a:r>
            <a:r>
              <a:rPr lang="ar-SA" sz="2800" b="1" dirty="0" smtClean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لطلاب </a:t>
            </a:r>
            <a:r>
              <a:rPr lang="ar-SA" sz="2800" b="1" dirty="0">
                <a:solidFill>
                  <a:srgbClr val="FFFF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المتفوقين والموهوبين</a:t>
            </a:r>
            <a:endParaRPr lang="ar-EG" sz="3600" b="1" dirty="0">
              <a:solidFill>
                <a:srgbClr val="FFFF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Right Brace 4"/>
          <p:cNvSpPr/>
          <p:nvPr/>
        </p:nvSpPr>
        <p:spPr>
          <a:xfrm rot="16200000">
            <a:off x="4049851" y="-1377442"/>
            <a:ext cx="828274" cy="597666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>
              <a:solidFill>
                <a:prstClr val="black"/>
              </a:solidFill>
            </a:endParaRPr>
          </a:p>
        </p:txBody>
      </p:sp>
      <p:sp>
        <p:nvSpPr>
          <p:cNvPr id="19" name="Down Arrow 18"/>
          <p:cNvSpPr/>
          <p:nvPr/>
        </p:nvSpPr>
        <p:spPr>
          <a:xfrm>
            <a:off x="7308304" y="1628800"/>
            <a:ext cx="216024" cy="458915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>
              <a:solidFill>
                <a:prstClr val="white"/>
              </a:solidFill>
            </a:endParaRPr>
          </a:p>
        </p:txBody>
      </p:sp>
      <p:sp>
        <p:nvSpPr>
          <p:cNvPr id="22" name="Down Arrow 21"/>
          <p:cNvSpPr/>
          <p:nvPr/>
        </p:nvSpPr>
        <p:spPr>
          <a:xfrm>
            <a:off x="1403648" y="1628800"/>
            <a:ext cx="216024" cy="458915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>
              <a:solidFill>
                <a:prstClr val="white"/>
              </a:solidFill>
            </a:endParaRPr>
          </a:p>
        </p:txBody>
      </p:sp>
      <p:sp>
        <p:nvSpPr>
          <p:cNvPr id="25" name="Down Arrow 24"/>
          <p:cNvSpPr/>
          <p:nvPr/>
        </p:nvSpPr>
        <p:spPr>
          <a:xfrm>
            <a:off x="3491880" y="1628800"/>
            <a:ext cx="216024" cy="458915"/>
          </a:xfrm>
          <a:prstGeom prst="downArrow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>
              <a:solidFill>
                <a:prstClr val="white"/>
              </a:solidFill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2771800" y="2074281"/>
            <a:ext cx="1656184" cy="2074799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2800" b="1" dirty="0" smtClean="0">
                <a:solidFill>
                  <a:srgbClr val="0000CC"/>
                </a:solidFill>
              </a:rPr>
              <a:t>الاتجاهات العامة في التعامل مع </a:t>
            </a:r>
            <a:r>
              <a:rPr lang="ar-SA" sz="2800" b="1" dirty="0" smtClean="0">
                <a:solidFill>
                  <a:srgbClr val="0000CC"/>
                </a:solidFill>
              </a:rPr>
              <a:t>الموهوب</a:t>
            </a:r>
            <a:r>
              <a:rPr lang="ar-EG" sz="2800" b="1" dirty="0" smtClean="0">
                <a:solidFill>
                  <a:srgbClr val="0000CC"/>
                </a:solidFill>
              </a:rPr>
              <a:t>ي</a:t>
            </a:r>
            <a:r>
              <a:rPr lang="ar-SA" sz="2800" b="1" dirty="0" smtClean="0">
                <a:solidFill>
                  <a:srgbClr val="0000CC"/>
                </a:solidFill>
              </a:rPr>
              <a:t>ن </a:t>
            </a:r>
            <a:endParaRPr lang="ar-EG" sz="2800" b="1" dirty="0">
              <a:solidFill>
                <a:srgbClr val="0000CC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6660232" y="2132856"/>
            <a:ext cx="1656184" cy="201622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2800" b="1" dirty="0" smtClean="0">
                <a:solidFill>
                  <a:srgbClr val="0000CC"/>
                </a:solidFill>
              </a:rPr>
              <a:t>تابع </a:t>
            </a:r>
            <a:r>
              <a:rPr lang="ar-SA" sz="2800" b="1" dirty="0" smtClean="0">
                <a:solidFill>
                  <a:srgbClr val="0000CC"/>
                </a:solidFill>
              </a:rPr>
              <a:t>خصائص </a:t>
            </a:r>
            <a:r>
              <a:rPr lang="ar-SA" sz="2800" b="1" dirty="0">
                <a:solidFill>
                  <a:srgbClr val="0000CC"/>
                </a:solidFill>
              </a:rPr>
              <a:t>الموهوبين </a:t>
            </a:r>
            <a:r>
              <a:rPr lang="ar-EG" sz="2800" b="1" dirty="0" smtClean="0">
                <a:solidFill>
                  <a:srgbClr val="0000CC"/>
                </a:solidFill>
              </a:rPr>
              <a:t> </a:t>
            </a:r>
            <a:endParaRPr lang="ar-EG" sz="2800" b="1" dirty="0">
              <a:solidFill>
                <a:srgbClr val="0000CC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4716016" y="2132856"/>
            <a:ext cx="1656184" cy="2016224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2800" b="1" dirty="0" smtClean="0">
                <a:solidFill>
                  <a:srgbClr val="0000CC"/>
                </a:solidFill>
              </a:rPr>
              <a:t>حاجات التلاميذ </a:t>
            </a:r>
            <a:r>
              <a:rPr lang="ar-SA" sz="2800" b="1" dirty="0" smtClean="0">
                <a:solidFill>
                  <a:srgbClr val="0000CC"/>
                </a:solidFill>
              </a:rPr>
              <a:t>الموهوب</a:t>
            </a:r>
            <a:r>
              <a:rPr lang="ar-EG" sz="2800" b="1" dirty="0" smtClean="0">
                <a:solidFill>
                  <a:srgbClr val="0000CC"/>
                </a:solidFill>
              </a:rPr>
              <a:t>ي</a:t>
            </a:r>
            <a:r>
              <a:rPr lang="ar-SA" sz="2800" b="1" dirty="0" smtClean="0">
                <a:solidFill>
                  <a:srgbClr val="0000CC"/>
                </a:solidFill>
              </a:rPr>
              <a:t>ن </a:t>
            </a:r>
            <a:endParaRPr lang="ar-EG" sz="2800" b="1" dirty="0">
              <a:solidFill>
                <a:srgbClr val="0000CC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755576" y="2146289"/>
            <a:ext cx="1656184" cy="2074799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2800" b="1" dirty="0" smtClean="0">
                <a:solidFill>
                  <a:srgbClr val="0000CC"/>
                </a:solidFill>
              </a:rPr>
              <a:t>أدوار معلم العلوم في رعاية </a:t>
            </a:r>
            <a:r>
              <a:rPr lang="ar-SA" sz="2800" b="1" dirty="0" smtClean="0">
                <a:solidFill>
                  <a:srgbClr val="0000CC"/>
                </a:solidFill>
              </a:rPr>
              <a:t>الموهوب</a:t>
            </a:r>
            <a:r>
              <a:rPr lang="ar-EG" sz="2800" b="1" dirty="0" smtClean="0">
                <a:solidFill>
                  <a:srgbClr val="0000CC"/>
                </a:solidFill>
              </a:rPr>
              <a:t>ي</a:t>
            </a:r>
            <a:r>
              <a:rPr lang="ar-SA" sz="2800" b="1" dirty="0" smtClean="0">
                <a:solidFill>
                  <a:srgbClr val="0000CC"/>
                </a:solidFill>
              </a:rPr>
              <a:t>ن </a:t>
            </a:r>
            <a:endParaRPr lang="ar-EG" sz="2800" b="1" dirty="0">
              <a:solidFill>
                <a:srgbClr val="0000CC"/>
              </a:solidFill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5436096" y="1628800"/>
            <a:ext cx="216024" cy="458915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2477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915816" y="260648"/>
            <a:ext cx="4032448" cy="792088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 sz="4000" b="1" dirty="0" smtClean="0">
              <a:solidFill>
                <a:srgbClr val="0000CC"/>
              </a:solidFill>
            </a:endParaRPr>
          </a:p>
          <a:p>
            <a:pPr algn="ctr"/>
            <a:r>
              <a:rPr lang="ar-EG" sz="3200" b="1" dirty="0" smtClean="0">
                <a:solidFill>
                  <a:srgbClr val="0000CC"/>
                </a:solidFill>
              </a:rPr>
              <a:t>تابع خصائص الموهوبين</a:t>
            </a:r>
            <a:endParaRPr lang="ar-EG" sz="3200" dirty="0">
              <a:solidFill>
                <a:srgbClr val="0000CC"/>
              </a:solidFill>
            </a:endParaRPr>
          </a:p>
          <a:p>
            <a:pPr algn="ctr"/>
            <a:endParaRPr lang="ar-EG" sz="4000" b="1" dirty="0">
              <a:solidFill>
                <a:srgbClr val="0000CC"/>
              </a:solidFill>
            </a:endParaRPr>
          </a:p>
        </p:txBody>
      </p:sp>
      <p:sp>
        <p:nvSpPr>
          <p:cNvPr id="7" name="Right Brace 6"/>
          <p:cNvSpPr/>
          <p:nvPr/>
        </p:nvSpPr>
        <p:spPr>
          <a:xfrm rot="16200000">
            <a:off x="4427984" y="-675457"/>
            <a:ext cx="1008111" cy="4320481"/>
          </a:xfrm>
          <a:prstGeom prst="rightBrace">
            <a:avLst>
              <a:gd name="adj1" fmla="val 14092"/>
              <a:gd name="adj2" fmla="val 5000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24" name="Oval 23"/>
          <p:cNvSpPr/>
          <p:nvPr/>
        </p:nvSpPr>
        <p:spPr>
          <a:xfrm>
            <a:off x="3779912" y="1988840"/>
            <a:ext cx="2376264" cy="214097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800" b="1" dirty="0"/>
              <a:t>الشخصية والميول والاهتمامات </a:t>
            </a:r>
            <a:endParaRPr lang="ar-EG" sz="2800" b="1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4953986" y="1268760"/>
            <a:ext cx="0" cy="5760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Rounded Rectangle 36"/>
          <p:cNvSpPr/>
          <p:nvPr/>
        </p:nvSpPr>
        <p:spPr>
          <a:xfrm>
            <a:off x="6372200" y="2008110"/>
            <a:ext cx="1512168" cy="2016224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SA" sz="2000" b="1" dirty="0"/>
              <a:t>الخصائص </a:t>
            </a:r>
            <a:r>
              <a:rPr lang="ar-EG" sz="2000" b="1" dirty="0" smtClean="0"/>
              <a:t>الاجتماعية</a:t>
            </a:r>
            <a:endParaRPr lang="ar-EG" sz="2000" b="1" dirty="0"/>
          </a:p>
        </p:txBody>
      </p:sp>
      <p:sp>
        <p:nvSpPr>
          <p:cNvPr id="38" name="Rounded Rectangle 37"/>
          <p:cNvSpPr/>
          <p:nvPr/>
        </p:nvSpPr>
        <p:spPr>
          <a:xfrm>
            <a:off x="2051720" y="1988840"/>
            <a:ext cx="1512168" cy="2016224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lnSpc>
                <a:spcPct val="150000"/>
              </a:lnSpc>
            </a:pPr>
            <a:r>
              <a:rPr lang="ar-EG" sz="2000" b="1" dirty="0"/>
              <a:t>الخصائص الإبداعية للموهوبين </a:t>
            </a:r>
          </a:p>
        </p:txBody>
      </p:sp>
    </p:spTree>
    <p:extLst>
      <p:ext uri="{BB962C8B-B14F-4D97-AF65-F5344CB8AC3E}">
        <p14:creationId xmlns:p14="http://schemas.microsoft.com/office/powerpoint/2010/main" val="56061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517994" y="1916832"/>
            <a:ext cx="4446494" cy="4536504"/>
          </a:xfrm>
          <a:prstGeom prst="roundRect">
            <a:avLst/>
          </a:prstGeom>
          <a:ln>
            <a:solidFill>
              <a:srgbClr val="80008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EG" dirty="0" smtClean="0"/>
              <a:t>1- </a:t>
            </a:r>
            <a:r>
              <a:rPr lang="ar-EG" sz="2000" b="1" dirty="0" smtClean="0"/>
              <a:t>متعاون </a:t>
            </a:r>
            <a:r>
              <a:rPr lang="ar-EG" sz="2000" b="1" dirty="0"/>
              <a:t>ومطيع وأكثر قدرة على الانسجام </a:t>
            </a:r>
            <a:endParaRPr lang="ar-EG" sz="2000" b="1" dirty="0" smtClean="0"/>
          </a:p>
          <a:p>
            <a:r>
              <a:rPr lang="ar-EG" sz="2000" b="1" dirty="0"/>
              <a:t> </a:t>
            </a:r>
            <a:r>
              <a:rPr lang="ar-EG" sz="2000" b="1" dirty="0" smtClean="0"/>
              <a:t>   مع </a:t>
            </a:r>
            <a:r>
              <a:rPr lang="ar-EG" sz="2000" b="1" dirty="0"/>
              <a:t>الآخرين.</a:t>
            </a:r>
            <a:endParaRPr lang="en-US" sz="2000" b="1" dirty="0"/>
          </a:p>
          <a:p>
            <a:r>
              <a:rPr lang="ar-EG" sz="2000" b="1" dirty="0" smtClean="0"/>
              <a:t>2- </a:t>
            </a:r>
            <a:r>
              <a:rPr lang="ar-EG" sz="2000" b="1" dirty="0"/>
              <a:t>لديه قدرة فائقة على نقد نفسه.</a:t>
            </a:r>
            <a:endParaRPr lang="en-US" sz="2000" b="1" dirty="0"/>
          </a:p>
          <a:p>
            <a:r>
              <a:rPr lang="ar-EG" sz="2000" b="1" dirty="0" smtClean="0"/>
              <a:t>3- </a:t>
            </a:r>
            <a:r>
              <a:rPr lang="ar-EG" sz="2000" b="1" dirty="0"/>
              <a:t>أقل رغبة في التباهي واستعراض </a:t>
            </a:r>
            <a:r>
              <a:rPr lang="ar-EG" sz="2000" b="1" dirty="0" smtClean="0"/>
              <a:t>معلوماته</a:t>
            </a:r>
            <a:r>
              <a:rPr lang="ar-EG" sz="2000" b="1" dirty="0"/>
              <a:t>.</a:t>
            </a:r>
            <a:endParaRPr lang="en-US" sz="2000" b="1" dirty="0"/>
          </a:p>
          <a:p>
            <a:r>
              <a:rPr lang="ar-EG" sz="2000" b="1" dirty="0" smtClean="0"/>
              <a:t>4- </a:t>
            </a:r>
            <a:r>
              <a:rPr lang="ar-EG" sz="2000" b="1" dirty="0"/>
              <a:t>لديه فرص أكبر ليكون قائدا في جماعته.</a:t>
            </a:r>
            <a:endParaRPr lang="en-US" sz="2000" b="1" dirty="0"/>
          </a:p>
          <a:p>
            <a:r>
              <a:rPr lang="ar-EG" sz="2000" b="1" dirty="0" smtClean="0"/>
              <a:t>5- </a:t>
            </a:r>
            <a:r>
              <a:rPr lang="ar-EG" sz="2000" b="1" dirty="0"/>
              <a:t>يميل للألعاب الخاصة بمن هم أكبر سنا.</a:t>
            </a:r>
            <a:endParaRPr lang="en-US" sz="2000" b="1" dirty="0"/>
          </a:p>
          <a:p>
            <a:r>
              <a:rPr lang="ar-EG" sz="2000" b="1" dirty="0" smtClean="0"/>
              <a:t>6- </a:t>
            </a:r>
            <a:r>
              <a:rPr lang="ar-EG" sz="2000" b="1" dirty="0"/>
              <a:t>يفضل اللعب مع من هم أكبر سنا، لأنهم </a:t>
            </a:r>
            <a:endParaRPr lang="ar-EG" sz="2000" b="1" dirty="0" smtClean="0"/>
          </a:p>
          <a:p>
            <a:r>
              <a:rPr lang="ar-EG" sz="2000" b="1" dirty="0"/>
              <a:t> </a:t>
            </a:r>
            <a:r>
              <a:rPr lang="ar-EG" sz="2000" b="1" dirty="0" smtClean="0"/>
              <a:t>   يتساوون </a:t>
            </a:r>
            <a:r>
              <a:rPr lang="ar-EG" sz="2000" b="1" dirty="0"/>
              <a:t>معه في العمر العقلي.</a:t>
            </a:r>
            <a:endParaRPr lang="en-US" sz="2000" b="1" dirty="0"/>
          </a:p>
          <a:p>
            <a:r>
              <a:rPr lang="ar-EG" sz="2000" b="1" dirty="0"/>
              <a:t>7</a:t>
            </a:r>
            <a:r>
              <a:rPr lang="ar-EG" sz="2000" b="1" dirty="0" smtClean="0"/>
              <a:t>- </a:t>
            </a:r>
            <a:r>
              <a:rPr lang="ar-EG" sz="2000" b="1" dirty="0"/>
              <a:t>لديه القدرة على حل المشكلات التي تنشأ </a:t>
            </a:r>
            <a:endParaRPr lang="ar-EG" sz="2000" b="1" dirty="0" smtClean="0"/>
          </a:p>
          <a:p>
            <a:r>
              <a:rPr lang="ar-EG" sz="2000" b="1" dirty="0"/>
              <a:t> </a:t>
            </a:r>
            <a:r>
              <a:rPr lang="ar-EG" sz="2000" b="1" dirty="0" smtClean="0"/>
              <a:t>   عن </a:t>
            </a:r>
            <a:r>
              <a:rPr lang="ar-EG" sz="2000" b="1" dirty="0"/>
              <a:t>التفاعل مع الآخرين.</a:t>
            </a:r>
            <a:endParaRPr lang="en-US" sz="2000" b="1" dirty="0"/>
          </a:p>
          <a:p>
            <a:r>
              <a:rPr lang="ar-EG" sz="2000" b="1" dirty="0" smtClean="0"/>
              <a:t>8- </a:t>
            </a:r>
            <a:r>
              <a:rPr lang="ar-EG" sz="2000" b="1" dirty="0"/>
              <a:t>لديه مفهوم إيجابي عن ذاته.</a:t>
            </a:r>
            <a:endParaRPr lang="en-US" sz="2000" b="1" dirty="0"/>
          </a:p>
          <a:p>
            <a:r>
              <a:rPr lang="ar-EG" sz="2000" b="1" dirty="0" smtClean="0"/>
              <a:t>9- </a:t>
            </a:r>
            <a:r>
              <a:rPr lang="ar-EG" sz="2000" b="1" dirty="0"/>
              <a:t>محبوب من قبل زملائه.</a:t>
            </a:r>
            <a:endParaRPr lang="en-US" sz="2000" b="1" dirty="0"/>
          </a:p>
          <a:p>
            <a:r>
              <a:rPr lang="ar-EG" sz="2000" b="1" dirty="0" smtClean="0"/>
              <a:t>10- </a:t>
            </a:r>
            <a:r>
              <a:rPr lang="ar-EG" sz="2000" b="1" dirty="0"/>
              <a:t>يكره القيود والأعمال الروتينية.</a:t>
            </a:r>
            <a:endParaRPr lang="en-US" sz="2000" b="1" dirty="0"/>
          </a:p>
        </p:txBody>
      </p:sp>
      <p:sp>
        <p:nvSpPr>
          <p:cNvPr id="16" name="Rounded Rectangle 15"/>
          <p:cNvSpPr/>
          <p:nvPr/>
        </p:nvSpPr>
        <p:spPr>
          <a:xfrm>
            <a:off x="2339752" y="260648"/>
            <a:ext cx="4212468" cy="732589"/>
          </a:xfrm>
          <a:prstGeom prst="roundRect">
            <a:avLst/>
          </a:prstGeom>
          <a:solidFill>
            <a:srgbClr val="0000CC"/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 sz="2000" b="1" dirty="0" smtClean="0"/>
          </a:p>
          <a:p>
            <a:pPr algn="ctr"/>
            <a:r>
              <a:rPr lang="ar-SA" sz="4000" b="1" dirty="0">
                <a:solidFill>
                  <a:srgbClr val="FFFF00"/>
                </a:solidFill>
              </a:rPr>
              <a:t>الخصائص </a:t>
            </a:r>
            <a:r>
              <a:rPr lang="ar-EG" sz="4000" b="1" dirty="0" smtClean="0">
                <a:solidFill>
                  <a:srgbClr val="FFFF00"/>
                </a:solidFill>
              </a:rPr>
              <a:t>الاجتماعية</a:t>
            </a:r>
          </a:p>
          <a:p>
            <a:pPr algn="ctr"/>
            <a:endParaRPr lang="ar-EG" sz="2800" dirty="0"/>
          </a:p>
        </p:txBody>
      </p:sp>
      <p:sp>
        <p:nvSpPr>
          <p:cNvPr id="22" name="Rounded Rectangle 21"/>
          <p:cNvSpPr/>
          <p:nvPr/>
        </p:nvSpPr>
        <p:spPr>
          <a:xfrm>
            <a:off x="107504" y="1988840"/>
            <a:ext cx="4248472" cy="4536504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EG" sz="2000" b="1" dirty="0" smtClean="0"/>
              <a:t>11- </a:t>
            </a:r>
            <a:r>
              <a:rPr lang="ar-EG" sz="2000" b="1" dirty="0"/>
              <a:t>قدرة معرفية وانفعالية رفيعة فيما يتعلق </a:t>
            </a:r>
            <a:endParaRPr lang="ar-EG" sz="2000" b="1" dirty="0" smtClean="0"/>
          </a:p>
          <a:p>
            <a:r>
              <a:rPr lang="ar-EG" sz="2000" b="1" dirty="0"/>
              <a:t> </a:t>
            </a:r>
            <a:r>
              <a:rPr lang="ar-EG" sz="2000" b="1" dirty="0" smtClean="0"/>
              <a:t>     بتصور </a:t>
            </a:r>
            <a:r>
              <a:rPr lang="ar-EG" sz="2000" b="1" dirty="0"/>
              <a:t>المشكلات الاجتماعية وحلها. </a:t>
            </a:r>
          </a:p>
          <a:p>
            <a:r>
              <a:rPr lang="ar-EG" sz="2000" b="1" dirty="0" smtClean="0"/>
              <a:t>12- </a:t>
            </a:r>
            <a:r>
              <a:rPr lang="ar-EG" sz="2000" b="1" dirty="0"/>
              <a:t>طرح العديد من الأسئلة.                                   </a:t>
            </a:r>
            <a:r>
              <a:rPr lang="ar-EG" sz="2000" b="1" dirty="0" smtClean="0"/>
              <a:t>13- </a:t>
            </a:r>
            <a:r>
              <a:rPr lang="ar-EG" sz="2000" b="1" dirty="0"/>
              <a:t>الحساسية الشديدة.</a:t>
            </a:r>
            <a:endParaRPr lang="en-US" sz="2000" b="1" dirty="0"/>
          </a:p>
          <a:p>
            <a:r>
              <a:rPr lang="ar-EG" sz="2000" b="1" dirty="0" smtClean="0"/>
              <a:t>14- </a:t>
            </a:r>
            <a:r>
              <a:rPr lang="ar-EG" sz="2000" b="1" dirty="0"/>
              <a:t>حب الفضول.                                               </a:t>
            </a:r>
            <a:r>
              <a:rPr lang="ar-EG" sz="2000" b="1" dirty="0" smtClean="0"/>
              <a:t>15-  </a:t>
            </a:r>
            <a:r>
              <a:rPr lang="ar-EG" sz="2000" b="1" dirty="0"/>
              <a:t>حب التحدي.</a:t>
            </a:r>
            <a:endParaRPr lang="en-US" sz="2000" b="1" dirty="0"/>
          </a:p>
          <a:p>
            <a:r>
              <a:rPr lang="ar-EG" sz="2000" b="1" dirty="0" smtClean="0"/>
              <a:t>16- </a:t>
            </a:r>
            <a:r>
              <a:rPr lang="ar-EG" sz="2000" b="1" dirty="0"/>
              <a:t>توافر قدر كبير من الطاقة.                                 </a:t>
            </a:r>
            <a:r>
              <a:rPr lang="ar-EG" sz="2000" b="1" dirty="0" smtClean="0"/>
              <a:t>17- </a:t>
            </a:r>
            <a:r>
              <a:rPr lang="ar-EG" sz="2000" b="1" dirty="0"/>
              <a:t>حس غير مألوف من روح الدعابة.</a:t>
            </a:r>
            <a:endParaRPr lang="en-US" sz="2000" b="1" dirty="0"/>
          </a:p>
          <a:p>
            <a:r>
              <a:rPr lang="ar-EG" sz="2000" b="1" dirty="0" smtClean="0"/>
              <a:t>18- </a:t>
            </a:r>
            <a:r>
              <a:rPr lang="ar-EG" sz="2000" b="1" dirty="0"/>
              <a:t>الإثارة والغضب من الظلم.                             </a:t>
            </a:r>
            <a:r>
              <a:rPr lang="ar-EG" sz="2000" b="1" dirty="0" smtClean="0"/>
              <a:t>19- </a:t>
            </a:r>
            <a:r>
              <a:rPr lang="ar-EG" sz="2000" b="1" dirty="0"/>
              <a:t>التحلي بالمعتقدات الأخلاقية الصحيحة.</a:t>
            </a:r>
            <a:endParaRPr lang="en-US" sz="2000" b="1" dirty="0"/>
          </a:p>
          <a:p>
            <a:r>
              <a:rPr lang="ar-EG" sz="2000" b="1" dirty="0" smtClean="0"/>
              <a:t>20- </a:t>
            </a:r>
            <a:r>
              <a:rPr lang="ar-EG" sz="2000" b="1" dirty="0"/>
              <a:t>الاعتداد بالنفس</a:t>
            </a:r>
            <a:r>
              <a:rPr lang="ar-EG" sz="2000" b="1" dirty="0" smtClean="0"/>
              <a:t>.</a:t>
            </a:r>
          </a:p>
          <a:p>
            <a:endParaRPr lang="ar-EG" sz="2000" b="1" dirty="0"/>
          </a:p>
          <a:p>
            <a:endParaRPr lang="en-US" sz="2000" b="1" dirty="0"/>
          </a:p>
        </p:txBody>
      </p:sp>
      <p:sp>
        <p:nvSpPr>
          <p:cNvPr id="31" name="Right Brace 30"/>
          <p:cNvSpPr/>
          <p:nvPr/>
        </p:nvSpPr>
        <p:spPr>
          <a:xfrm rot="16200000">
            <a:off x="3941931" y="-729463"/>
            <a:ext cx="936104" cy="4356485"/>
          </a:xfrm>
          <a:prstGeom prst="rightBrace">
            <a:avLst>
              <a:gd name="adj1" fmla="val 14092"/>
              <a:gd name="adj2" fmla="val 50000"/>
            </a:avLst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59134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517994" y="1916832"/>
            <a:ext cx="4446494" cy="4536504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EG" sz="2000" b="1" dirty="0" smtClean="0">
                <a:solidFill>
                  <a:schemeClr val="tx1"/>
                </a:solidFill>
              </a:rPr>
              <a:t>1- شخصية مرحة.</a:t>
            </a:r>
          </a:p>
          <a:p>
            <a:r>
              <a:rPr lang="ar-EG" sz="2000" b="1" dirty="0" smtClean="0">
                <a:solidFill>
                  <a:schemeClr val="tx1"/>
                </a:solidFill>
              </a:rPr>
              <a:t>2- حضور البديهة. </a:t>
            </a:r>
          </a:p>
          <a:p>
            <a:r>
              <a:rPr lang="ar-EG" sz="2000" b="1" dirty="0" smtClean="0">
                <a:solidFill>
                  <a:schemeClr val="tx1"/>
                </a:solidFill>
              </a:rPr>
              <a:t>3- يميلون للسعادة.</a:t>
            </a:r>
          </a:p>
          <a:p>
            <a:r>
              <a:rPr lang="ar-EG" sz="2000" b="1" dirty="0" smtClean="0">
                <a:solidFill>
                  <a:schemeClr val="tx1"/>
                </a:solidFill>
              </a:rPr>
              <a:t>4- يعتمدون </a:t>
            </a:r>
            <a:r>
              <a:rPr lang="ar-EG" sz="2000" b="1" dirty="0">
                <a:solidFill>
                  <a:schemeClr val="tx1"/>
                </a:solidFill>
              </a:rPr>
              <a:t>على </a:t>
            </a:r>
            <a:r>
              <a:rPr lang="ar-EG" sz="2000" b="1" dirty="0" smtClean="0">
                <a:solidFill>
                  <a:schemeClr val="tx1"/>
                </a:solidFill>
              </a:rPr>
              <a:t>أنفسهم.</a:t>
            </a:r>
          </a:p>
          <a:p>
            <a:r>
              <a:rPr lang="ar-EG" sz="2000" b="1" dirty="0" smtClean="0">
                <a:solidFill>
                  <a:schemeClr val="tx1"/>
                </a:solidFill>
              </a:rPr>
              <a:t>5- لهم </a:t>
            </a:r>
            <a:r>
              <a:rPr lang="ar-EG" sz="2000" b="1" dirty="0">
                <a:solidFill>
                  <a:schemeClr val="tx1"/>
                </a:solidFill>
              </a:rPr>
              <a:t>آراؤهم وشخصيتهم </a:t>
            </a:r>
            <a:r>
              <a:rPr lang="ar-EG" sz="2000" b="1" dirty="0" smtClean="0">
                <a:solidFill>
                  <a:schemeClr val="tx1"/>
                </a:solidFill>
              </a:rPr>
              <a:t>المميزة .</a:t>
            </a:r>
          </a:p>
          <a:p>
            <a:r>
              <a:rPr lang="ar-EG" sz="2000" b="1" dirty="0" smtClean="0">
                <a:solidFill>
                  <a:schemeClr val="tx1"/>
                </a:solidFill>
              </a:rPr>
              <a:t>6- لديهم </a:t>
            </a:r>
            <a:r>
              <a:rPr lang="ar-EG" sz="2000" b="1" dirty="0">
                <a:solidFill>
                  <a:schemeClr val="tx1"/>
                </a:solidFill>
              </a:rPr>
              <a:t>حب كبير </a:t>
            </a:r>
            <a:r>
              <a:rPr lang="ar-EG" sz="2000" b="1" dirty="0" smtClean="0">
                <a:solidFill>
                  <a:schemeClr val="tx1"/>
                </a:solidFill>
              </a:rPr>
              <a:t>للاستطلاع.</a:t>
            </a:r>
          </a:p>
          <a:p>
            <a:r>
              <a:rPr lang="ar-EG" sz="2000" b="1" dirty="0" smtClean="0">
                <a:solidFill>
                  <a:schemeClr val="tx1"/>
                </a:solidFill>
              </a:rPr>
              <a:t>7- يمتلكون </a:t>
            </a:r>
            <a:r>
              <a:rPr lang="ar-EG" sz="2000" b="1" dirty="0">
                <a:solidFill>
                  <a:schemeClr val="tx1"/>
                </a:solidFill>
              </a:rPr>
              <a:t>إرادة </a:t>
            </a:r>
            <a:r>
              <a:rPr lang="ar-EG" sz="2000" b="1" dirty="0" smtClean="0">
                <a:solidFill>
                  <a:schemeClr val="tx1"/>
                </a:solidFill>
              </a:rPr>
              <a:t>قوية .</a:t>
            </a:r>
            <a:endParaRPr lang="ar-EG" sz="2000" b="1" dirty="0">
              <a:solidFill>
                <a:schemeClr val="tx1"/>
              </a:solidFill>
            </a:endParaRPr>
          </a:p>
          <a:p>
            <a:r>
              <a:rPr lang="ar-EG" sz="2000" b="1" dirty="0" smtClean="0">
                <a:solidFill>
                  <a:schemeClr val="tx1"/>
                </a:solidFill>
              </a:rPr>
              <a:t>8- صلابة </a:t>
            </a:r>
            <a:r>
              <a:rPr lang="ar-EG" sz="2000" b="1" dirty="0">
                <a:solidFill>
                  <a:schemeClr val="tx1"/>
                </a:solidFill>
              </a:rPr>
              <a:t>الرأي والعناد وعدم التنازل عن </a:t>
            </a:r>
            <a:endParaRPr lang="ar-EG" sz="2000" b="1" dirty="0" smtClean="0">
              <a:solidFill>
                <a:schemeClr val="tx1"/>
              </a:solidFill>
            </a:endParaRPr>
          </a:p>
          <a:p>
            <a:r>
              <a:rPr lang="ar-EG" sz="2000" b="1" dirty="0">
                <a:solidFill>
                  <a:schemeClr val="tx1"/>
                </a:solidFill>
              </a:rPr>
              <a:t> </a:t>
            </a:r>
            <a:r>
              <a:rPr lang="ar-EG" sz="2000" b="1" dirty="0" smtClean="0">
                <a:solidFill>
                  <a:schemeClr val="tx1"/>
                </a:solidFill>
              </a:rPr>
              <a:t>   آرائهم بسهولة. </a:t>
            </a:r>
          </a:p>
          <a:p>
            <a:r>
              <a:rPr lang="ar-EG" sz="2000" b="1" dirty="0" smtClean="0">
                <a:solidFill>
                  <a:schemeClr val="tx1"/>
                </a:solidFill>
              </a:rPr>
              <a:t>9- يوصف </a:t>
            </a:r>
            <a:r>
              <a:rPr lang="ar-EG" sz="2000" b="1" dirty="0">
                <a:solidFill>
                  <a:schemeClr val="tx1"/>
                </a:solidFill>
              </a:rPr>
              <a:t>بعضهم </a:t>
            </a:r>
            <a:r>
              <a:rPr lang="ar-EG" sz="2000" b="1" dirty="0" smtClean="0">
                <a:solidFill>
                  <a:schemeClr val="tx1"/>
                </a:solidFill>
              </a:rPr>
              <a:t>بالفوضىى. </a:t>
            </a:r>
          </a:p>
          <a:p>
            <a:r>
              <a:rPr lang="ar-EG" sz="2000" b="1" dirty="0" smtClean="0">
                <a:solidFill>
                  <a:schemeClr val="tx1"/>
                </a:solidFill>
              </a:rPr>
              <a:t>10- ايهتمون </a:t>
            </a:r>
            <a:r>
              <a:rPr lang="ar-EG" sz="2000" b="1" dirty="0">
                <a:solidFill>
                  <a:schemeClr val="tx1"/>
                </a:solidFill>
              </a:rPr>
              <a:t>بالتفاصيل </a:t>
            </a:r>
            <a:r>
              <a:rPr lang="ar-EG" sz="2000" b="1" dirty="0" smtClean="0">
                <a:solidFill>
                  <a:schemeClr val="tx1"/>
                </a:solidFill>
              </a:rPr>
              <a:t>كثيرا .</a:t>
            </a:r>
          </a:p>
          <a:p>
            <a:r>
              <a:rPr lang="ar-EG" sz="2000" b="1" dirty="0" smtClean="0">
                <a:solidFill>
                  <a:schemeClr val="tx1"/>
                </a:solidFill>
              </a:rPr>
              <a:t>11- الحساسية </a:t>
            </a:r>
            <a:r>
              <a:rPr lang="ar-EG" sz="2000" b="1" dirty="0">
                <a:solidFill>
                  <a:schemeClr val="tx1"/>
                </a:solidFill>
              </a:rPr>
              <a:t>الشديدة، والحدة الانفعالية </a:t>
            </a:r>
            <a:r>
              <a:rPr lang="ar-EG" sz="2000" b="1" dirty="0" smtClean="0">
                <a:solidFill>
                  <a:schemeClr val="tx1"/>
                </a:solidFill>
              </a:rPr>
              <a:t>أثناء</a:t>
            </a:r>
          </a:p>
          <a:p>
            <a:r>
              <a:rPr lang="ar-EG" sz="2000" b="1" dirty="0">
                <a:solidFill>
                  <a:schemeClr val="tx1"/>
                </a:solidFill>
              </a:rPr>
              <a:t> </a:t>
            </a:r>
            <a:r>
              <a:rPr lang="ar-EG" sz="2000" b="1" dirty="0" smtClean="0">
                <a:solidFill>
                  <a:schemeClr val="tx1"/>
                </a:solidFill>
              </a:rPr>
              <a:t>    </a:t>
            </a:r>
            <a:r>
              <a:rPr lang="ar-EG" sz="2000" b="1" dirty="0">
                <a:solidFill>
                  <a:schemeClr val="tx1"/>
                </a:solidFill>
              </a:rPr>
              <a:t>استجابتهم للمثيرات والمواقف </a:t>
            </a:r>
            <a:r>
              <a:rPr lang="ar-EG" sz="2000" b="1" dirty="0" smtClean="0">
                <a:solidFill>
                  <a:schemeClr val="tx1"/>
                </a:solidFill>
              </a:rPr>
              <a:t>والأحداث.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1907704" y="260648"/>
            <a:ext cx="5328592" cy="936104"/>
          </a:xfrm>
          <a:prstGeom prst="roundRect">
            <a:avLst/>
          </a:prstGeom>
          <a:solidFill>
            <a:srgbClr val="0000CC"/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 sz="2000" b="1" dirty="0" smtClean="0">
              <a:solidFill>
                <a:prstClr val="white"/>
              </a:solidFill>
            </a:endParaRPr>
          </a:p>
          <a:p>
            <a:pPr algn="ctr"/>
            <a:r>
              <a:rPr lang="ar-SA" sz="4000" b="1" dirty="0"/>
              <a:t>الشخصية والميول </a:t>
            </a:r>
            <a:r>
              <a:rPr lang="ar-SA" sz="4000" b="1" dirty="0" smtClean="0"/>
              <a:t>والاهتمامات</a:t>
            </a:r>
            <a:endParaRPr lang="ar-EG" sz="4000" b="1" dirty="0" smtClean="0"/>
          </a:p>
          <a:p>
            <a:pPr algn="ctr"/>
            <a:r>
              <a:rPr lang="ar-SA" sz="4000" b="1" dirty="0" smtClean="0"/>
              <a:t> </a:t>
            </a:r>
            <a:endParaRPr lang="ar-EG" sz="2800" dirty="0">
              <a:solidFill>
                <a:prstClr val="white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107504" y="1988840"/>
            <a:ext cx="4248472" cy="4536504"/>
          </a:xfrm>
          <a:prstGeom prst="roundRect">
            <a:avLst/>
          </a:prstGeom>
          <a:ln>
            <a:solidFill>
              <a:srgbClr val="0000CC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lvl="0"/>
            <a:endParaRPr lang="ar-EG" sz="2000" b="1" dirty="0" smtClean="0"/>
          </a:p>
          <a:p>
            <a:pPr lvl="0"/>
            <a:endParaRPr lang="ar-EG" sz="2000" b="1" dirty="0" smtClean="0"/>
          </a:p>
          <a:p>
            <a:pPr lvl="0"/>
            <a:r>
              <a:rPr lang="ar-EG" sz="2000" b="1" dirty="0" smtClean="0">
                <a:solidFill>
                  <a:srgbClr val="C00000"/>
                </a:solidFill>
              </a:rPr>
              <a:t>12- الانسحاب </a:t>
            </a:r>
            <a:r>
              <a:rPr lang="ar-EG" sz="2000" b="1" dirty="0">
                <a:solidFill>
                  <a:srgbClr val="C00000"/>
                </a:solidFill>
              </a:rPr>
              <a:t>من بعض المواقف خوفا </a:t>
            </a:r>
            <a:r>
              <a:rPr lang="ar-EG" sz="2000" b="1" dirty="0" smtClean="0">
                <a:solidFill>
                  <a:srgbClr val="C00000"/>
                </a:solidFill>
              </a:rPr>
              <a:t>على</a:t>
            </a:r>
          </a:p>
          <a:p>
            <a:pPr lvl="0"/>
            <a:r>
              <a:rPr lang="ar-EG" sz="2000" b="1" dirty="0">
                <a:solidFill>
                  <a:srgbClr val="C00000"/>
                </a:solidFill>
              </a:rPr>
              <a:t> </a:t>
            </a:r>
            <a:r>
              <a:rPr lang="ar-EG" sz="2000" b="1" dirty="0" smtClean="0">
                <a:solidFill>
                  <a:srgbClr val="C00000"/>
                </a:solidFill>
              </a:rPr>
              <a:t>     </a:t>
            </a:r>
            <a:r>
              <a:rPr lang="ar-EG" sz="2000" b="1" dirty="0">
                <a:solidFill>
                  <a:srgbClr val="C00000"/>
                </a:solidFill>
              </a:rPr>
              <a:t>مشاعر الآخرين.</a:t>
            </a:r>
            <a:endParaRPr lang="en-US" sz="2000" b="1" dirty="0">
              <a:solidFill>
                <a:srgbClr val="C00000"/>
              </a:solidFill>
            </a:endParaRPr>
          </a:p>
          <a:p>
            <a:pPr lvl="0"/>
            <a:r>
              <a:rPr lang="ar-EG" sz="2000" b="1" dirty="0" smtClean="0">
                <a:solidFill>
                  <a:srgbClr val="C00000"/>
                </a:solidFill>
              </a:rPr>
              <a:t>13- التوحد </a:t>
            </a:r>
            <a:r>
              <a:rPr lang="ar-EG" sz="2000" b="1" dirty="0">
                <a:solidFill>
                  <a:srgbClr val="C00000"/>
                </a:solidFill>
              </a:rPr>
              <a:t>مع الآخرين </a:t>
            </a:r>
            <a:r>
              <a:rPr lang="ar-EG" sz="2000" b="1" dirty="0" smtClean="0">
                <a:solidFill>
                  <a:srgbClr val="C00000"/>
                </a:solidFill>
              </a:rPr>
              <a:t>والمشاركة</a:t>
            </a:r>
          </a:p>
          <a:p>
            <a:pPr lvl="0"/>
            <a:r>
              <a:rPr lang="ar-EG" sz="2000" b="1" dirty="0">
                <a:solidFill>
                  <a:srgbClr val="C00000"/>
                </a:solidFill>
              </a:rPr>
              <a:t> </a:t>
            </a:r>
            <a:r>
              <a:rPr lang="ar-EG" sz="2000" b="1" dirty="0" smtClean="0">
                <a:solidFill>
                  <a:srgbClr val="C00000"/>
                </a:solidFill>
              </a:rPr>
              <a:t>     </a:t>
            </a:r>
            <a:r>
              <a:rPr lang="ar-EG" sz="2000" b="1" dirty="0">
                <a:solidFill>
                  <a:srgbClr val="C00000"/>
                </a:solidFill>
              </a:rPr>
              <a:t>الوجدانية.</a:t>
            </a:r>
            <a:endParaRPr lang="en-US" sz="2000" b="1" dirty="0">
              <a:solidFill>
                <a:srgbClr val="C00000"/>
              </a:solidFill>
            </a:endParaRPr>
          </a:p>
          <a:p>
            <a:pPr lvl="0"/>
            <a:r>
              <a:rPr lang="ar-EG" sz="2000" b="1" dirty="0" smtClean="0">
                <a:solidFill>
                  <a:srgbClr val="C00000"/>
                </a:solidFill>
              </a:rPr>
              <a:t>14- الخوف </a:t>
            </a:r>
            <a:r>
              <a:rPr lang="ar-EG" sz="2000" b="1" dirty="0">
                <a:solidFill>
                  <a:srgbClr val="C00000"/>
                </a:solidFill>
              </a:rPr>
              <a:t>من المجهول والقلق </a:t>
            </a:r>
            <a:r>
              <a:rPr lang="ar-EG" sz="2000" b="1" dirty="0" smtClean="0">
                <a:solidFill>
                  <a:srgbClr val="C00000"/>
                </a:solidFill>
              </a:rPr>
              <a:t>والاكتئاب</a:t>
            </a:r>
          </a:p>
          <a:p>
            <a:pPr lvl="0"/>
            <a:r>
              <a:rPr lang="ar-EG" sz="2000" b="1" dirty="0">
                <a:solidFill>
                  <a:srgbClr val="C00000"/>
                </a:solidFill>
              </a:rPr>
              <a:t> </a:t>
            </a:r>
            <a:r>
              <a:rPr lang="ar-EG" sz="2000" b="1" dirty="0" smtClean="0">
                <a:solidFill>
                  <a:srgbClr val="C00000"/>
                </a:solidFill>
              </a:rPr>
              <a:t>     </a:t>
            </a:r>
            <a:r>
              <a:rPr lang="ar-EG" sz="2000" b="1" dirty="0">
                <a:solidFill>
                  <a:srgbClr val="C00000"/>
                </a:solidFill>
              </a:rPr>
              <a:t>والشعور </a:t>
            </a:r>
            <a:r>
              <a:rPr lang="ar-EG" sz="2000" b="1" dirty="0" smtClean="0">
                <a:solidFill>
                  <a:srgbClr val="C00000"/>
                </a:solidFill>
              </a:rPr>
              <a:t>بالذنب والميل </a:t>
            </a:r>
            <a:r>
              <a:rPr lang="ar-EG" sz="2000" b="1" dirty="0">
                <a:solidFill>
                  <a:srgbClr val="C00000"/>
                </a:solidFill>
              </a:rPr>
              <a:t>نحو الوحدة.</a:t>
            </a:r>
            <a:endParaRPr lang="en-US" sz="2000" b="1" dirty="0">
              <a:solidFill>
                <a:srgbClr val="C00000"/>
              </a:solidFill>
            </a:endParaRPr>
          </a:p>
          <a:p>
            <a:pPr lvl="0"/>
            <a:r>
              <a:rPr lang="ar-EG" sz="2000" b="1" dirty="0" smtClean="0">
                <a:solidFill>
                  <a:srgbClr val="C00000"/>
                </a:solidFill>
              </a:rPr>
              <a:t>15- التعلق </a:t>
            </a:r>
            <a:r>
              <a:rPr lang="ar-EG" sz="2000" b="1" dirty="0">
                <a:solidFill>
                  <a:srgbClr val="C00000"/>
                </a:solidFill>
              </a:rPr>
              <a:t>بالمثل العليا وقضايا </a:t>
            </a:r>
            <a:r>
              <a:rPr lang="ar-EG" sz="2000" b="1" dirty="0" smtClean="0">
                <a:solidFill>
                  <a:srgbClr val="C00000"/>
                </a:solidFill>
              </a:rPr>
              <a:t>العدالة</a:t>
            </a:r>
          </a:p>
          <a:p>
            <a:pPr lvl="0"/>
            <a:r>
              <a:rPr lang="ar-EG" sz="2000" b="1" dirty="0">
                <a:solidFill>
                  <a:srgbClr val="C00000"/>
                </a:solidFill>
              </a:rPr>
              <a:t> </a:t>
            </a:r>
            <a:r>
              <a:rPr lang="ar-EG" sz="2000" b="1" dirty="0" smtClean="0">
                <a:solidFill>
                  <a:srgbClr val="C00000"/>
                </a:solidFill>
              </a:rPr>
              <a:t>     </a:t>
            </a:r>
            <a:r>
              <a:rPr lang="ar-EG" sz="2000" b="1" dirty="0">
                <a:solidFill>
                  <a:srgbClr val="C00000"/>
                </a:solidFill>
              </a:rPr>
              <a:t>والأخلاق.</a:t>
            </a:r>
            <a:endParaRPr lang="en-US" sz="2000" b="1" dirty="0">
              <a:solidFill>
                <a:srgbClr val="C00000"/>
              </a:solidFill>
            </a:endParaRPr>
          </a:p>
          <a:p>
            <a:pPr lvl="0"/>
            <a:r>
              <a:rPr lang="ar-EG" sz="2000" b="1" dirty="0" smtClean="0">
                <a:solidFill>
                  <a:srgbClr val="C00000"/>
                </a:solidFill>
              </a:rPr>
              <a:t>16- الحماس </a:t>
            </a:r>
            <a:r>
              <a:rPr lang="ar-EG" sz="2000" b="1" dirty="0">
                <a:solidFill>
                  <a:srgbClr val="C00000"/>
                </a:solidFill>
              </a:rPr>
              <a:t>في أداء المهمات </a:t>
            </a:r>
            <a:endParaRPr lang="en-US" sz="2000" b="1" dirty="0">
              <a:solidFill>
                <a:srgbClr val="C00000"/>
              </a:solidFill>
            </a:endParaRPr>
          </a:p>
          <a:p>
            <a:r>
              <a:rPr lang="ar-EG" sz="2000" b="1" dirty="0" smtClean="0">
                <a:solidFill>
                  <a:srgbClr val="C00000"/>
                </a:solidFill>
              </a:rPr>
              <a:t>17- يتميزون </a:t>
            </a:r>
            <a:r>
              <a:rPr lang="ar-EG" sz="2000" b="1" dirty="0">
                <a:solidFill>
                  <a:srgbClr val="C00000"/>
                </a:solidFill>
              </a:rPr>
              <a:t>بروح </a:t>
            </a:r>
            <a:r>
              <a:rPr lang="ar-EG" sz="2000" b="1" dirty="0" smtClean="0">
                <a:solidFill>
                  <a:srgbClr val="C00000"/>
                </a:solidFill>
              </a:rPr>
              <a:t>المغامرة  والمخاطرة.</a:t>
            </a:r>
          </a:p>
          <a:p>
            <a:r>
              <a:rPr lang="ar-EG" sz="2000" b="1" dirty="0" smtClean="0">
                <a:solidFill>
                  <a:srgbClr val="C00000"/>
                </a:solidFill>
              </a:rPr>
              <a:t>18- لديهم </a:t>
            </a:r>
            <a:r>
              <a:rPr lang="ar-EG" sz="2000" b="1" dirty="0">
                <a:solidFill>
                  <a:srgbClr val="C00000"/>
                </a:solidFill>
              </a:rPr>
              <a:t>خيال </a:t>
            </a:r>
            <a:r>
              <a:rPr lang="ar-EG" sz="2000" b="1" dirty="0" smtClean="0">
                <a:solidFill>
                  <a:srgbClr val="C00000"/>
                </a:solidFill>
              </a:rPr>
              <a:t>واسع. </a:t>
            </a:r>
          </a:p>
          <a:p>
            <a:r>
              <a:rPr lang="ar-EG" sz="2000" b="1" dirty="0" smtClean="0">
                <a:solidFill>
                  <a:srgbClr val="C00000"/>
                </a:solidFill>
              </a:rPr>
              <a:t>19- يميلون إلى </a:t>
            </a:r>
            <a:r>
              <a:rPr lang="ar-EG" sz="2000" b="1" dirty="0">
                <a:solidFill>
                  <a:srgbClr val="C00000"/>
                </a:solidFill>
              </a:rPr>
              <a:t>القراءة المتنوعة في </a:t>
            </a:r>
            <a:r>
              <a:rPr lang="ar-EG" sz="2000" b="1" dirty="0" smtClean="0">
                <a:solidFill>
                  <a:srgbClr val="C00000"/>
                </a:solidFill>
              </a:rPr>
              <a:t>العلوم</a:t>
            </a:r>
          </a:p>
          <a:p>
            <a:r>
              <a:rPr lang="ar-EG" sz="2000" b="1" dirty="0">
                <a:solidFill>
                  <a:srgbClr val="C00000"/>
                </a:solidFill>
              </a:rPr>
              <a:t> </a:t>
            </a:r>
            <a:r>
              <a:rPr lang="ar-EG" sz="2000" b="1" dirty="0" smtClean="0">
                <a:solidFill>
                  <a:srgbClr val="C00000"/>
                </a:solidFill>
              </a:rPr>
              <a:t>     </a:t>
            </a:r>
            <a:r>
              <a:rPr lang="ar-EG" sz="2000" b="1" dirty="0">
                <a:solidFill>
                  <a:srgbClr val="C00000"/>
                </a:solidFill>
              </a:rPr>
              <a:t>المختلفة</a:t>
            </a:r>
            <a:r>
              <a:rPr lang="ar-EG" sz="2000" b="1" dirty="0" smtClean="0">
                <a:solidFill>
                  <a:srgbClr val="C00000"/>
                </a:solidFill>
              </a:rPr>
              <a:t>،</a:t>
            </a:r>
          </a:p>
          <a:p>
            <a:r>
              <a:rPr lang="ar-EG" sz="2000" b="1" dirty="0" smtClean="0">
                <a:solidFill>
                  <a:srgbClr val="C00000"/>
                </a:solidFill>
              </a:rPr>
              <a:t>20- يهتمون </a:t>
            </a:r>
            <a:r>
              <a:rPr lang="ar-EG" sz="2000" b="1" dirty="0">
                <a:solidFill>
                  <a:srgbClr val="C00000"/>
                </a:solidFill>
              </a:rPr>
              <a:t>بالرحلات والموسيقى</a:t>
            </a:r>
            <a:r>
              <a:rPr lang="ar-EG" sz="2000" dirty="0">
                <a:solidFill>
                  <a:srgbClr val="C00000"/>
                </a:solidFill>
              </a:rPr>
              <a:t>.</a:t>
            </a:r>
            <a:endParaRPr lang="en-US" sz="2000" dirty="0">
              <a:solidFill>
                <a:srgbClr val="C00000"/>
              </a:solidFill>
            </a:endParaRPr>
          </a:p>
          <a:p>
            <a:endParaRPr lang="ar-EG" sz="2000" b="1" dirty="0">
              <a:solidFill>
                <a:prstClr val="black"/>
              </a:solidFill>
            </a:endParaRPr>
          </a:p>
          <a:p>
            <a:endParaRPr lang="en-US" sz="2000" b="1" dirty="0">
              <a:solidFill>
                <a:prstClr val="black"/>
              </a:solidFill>
            </a:endParaRPr>
          </a:p>
        </p:txBody>
      </p:sp>
      <p:sp>
        <p:nvSpPr>
          <p:cNvPr id="31" name="Right Brace 30"/>
          <p:cNvSpPr/>
          <p:nvPr/>
        </p:nvSpPr>
        <p:spPr>
          <a:xfrm rot="16200000">
            <a:off x="4121951" y="-621451"/>
            <a:ext cx="720080" cy="4356485"/>
          </a:xfrm>
          <a:prstGeom prst="rightBrace">
            <a:avLst>
              <a:gd name="adj1" fmla="val 14092"/>
              <a:gd name="adj2" fmla="val 50000"/>
            </a:avLst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420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462683" y="116632"/>
            <a:ext cx="4248474" cy="732589"/>
          </a:xfrm>
          <a:prstGeom prst="roundRect">
            <a:avLst/>
          </a:prstGeom>
          <a:solidFill>
            <a:srgbClr val="FFC000"/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 sz="2000" b="1" dirty="0" smtClean="0">
              <a:solidFill>
                <a:prstClr val="white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ar-EG" sz="4000" b="1" dirty="0">
                <a:solidFill>
                  <a:schemeClr val="tx1"/>
                </a:solidFill>
              </a:rPr>
              <a:t>الخصائص </a:t>
            </a:r>
            <a:r>
              <a:rPr lang="ar-EG" sz="4000" b="1" dirty="0" smtClean="0">
                <a:solidFill>
                  <a:schemeClr val="tx1"/>
                </a:solidFill>
              </a:rPr>
              <a:t>الإبداعية</a:t>
            </a:r>
            <a:endParaRPr lang="ar-EG" sz="4000" b="1" dirty="0">
              <a:solidFill>
                <a:schemeClr val="tx1"/>
              </a:solidFill>
            </a:endParaRPr>
          </a:p>
          <a:p>
            <a:pPr algn="ctr"/>
            <a:endParaRPr lang="ar-EG" sz="2800" dirty="0">
              <a:solidFill>
                <a:prstClr val="white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835696" y="1268760"/>
            <a:ext cx="5544616" cy="792088"/>
          </a:xfrm>
          <a:prstGeom prst="roundRect">
            <a:avLst/>
          </a:prstGeom>
          <a:solidFill>
            <a:srgbClr val="DC78F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/>
            <a:r>
              <a:rPr lang="ar-EG" sz="2000" b="1" dirty="0">
                <a:solidFill>
                  <a:schemeClr val="tx1"/>
                </a:solidFill>
              </a:rPr>
              <a:t>قادرون على التصور لعدد من الاحتمالات، والنتائج، والأفكار التي لها علاقة بالموضوع المطروح للنقاش.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1835696" y="2132856"/>
            <a:ext cx="5544616" cy="720080"/>
          </a:xfrm>
          <a:prstGeom prst="roundRect">
            <a:avLst/>
          </a:prstGeom>
          <a:solidFill>
            <a:srgbClr val="00CC99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ctr"/>
            <a:r>
              <a:rPr lang="ar-EG" sz="2000" b="1" dirty="0">
                <a:solidFill>
                  <a:schemeClr val="tx1"/>
                </a:solidFill>
              </a:rPr>
              <a:t>مرنون قادرون على طرح بدائل واختيارات، واقتراحات عند اشتراكهم في حلول المشاكل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1835697" y="5301208"/>
            <a:ext cx="5544615" cy="648072"/>
          </a:xfrm>
          <a:prstGeom prst="roundRect">
            <a:avLst/>
          </a:prstGeom>
          <a:solidFill>
            <a:srgbClr val="00CC99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ctr"/>
            <a:r>
              <a:rPr lang="ar-EG" sz="2000" b="1" dirty="0">
                <a:solidFill>
                  <a:schemeClr val="tx1"/>
                </a:solidFill>
              </a:rPr>
              <a:t>لديهم القدرة على التخمين الجيد، وبناء الفرضيات أو الأسئلة مثل ماذا لو؟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1835696" y="3717032"/>
            <a:ext cx="5472606" cy="648072"/>
          </a:xfrm>
          <a:prstGeom prst="roundRect">
            <a:avLst/>
          </a:prstGeom>
          <a:solidFill>
            <a:srgbClr val="00CC99"/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1" anchor="ctr"/>
          <a:lstStyle/>
          <a:p>
            <a:pPr lvl="0" algn="ctr"/>
            <a:r>
              <a:rPr lang="ar-EG" sz="2000" b="1" dirty="0">
                <a:solidFill>
                  <a:schemeClr val="tx1"/>
                </a:solidFill>
              </a:rPr>
              <a:t>مجتهدون وجادون في البحث عن الجديد من الخطوات، والأفكار، والحلول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1814612" y="6021288"/>
            <a:ext cx="5544616" cy="692696"/>
          </a:xfrm>
          <a:prstGeom prst="roundRect">
            <a:avLst/>
          </a:prstGeom>
          <a:solidFill>
            <a:srgbClr val="DC78F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/>
            <a:r>
              <a:rPr lang="ar-EG" sz="2000" b="1" dirty="0">
                <a:solidFill>
                  <a:schemeClr val="tx1"/>
                </a:solidFill>
              </a:rPr>
              <a:t>يعرفون باندفاعيتهم وحدسهم داخل نفوسهم ويبدون حساسية عاطفية تجاه الآخرين.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763688" y="2924944"/>
            <a:ext cx="5595540" cy="720080"/>
          </a:xfrm>
          <a:prstGeom prst="roundRect">
            <a:avLst/>
          </a:prstGeom>
          <a:solidFill>
            <a:srgbClr val="DC78F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lvl="0" algn="ctr"/>
            <a:r>
              <a:rPr lang="ar-EG" sz="2000" b="1" dirty="0">
                <a:solidFill>
                  <a:schemeClr val="tx1"/>
                </a:solidFill>
              </a:rPr>
              <a:t>لديهم القدرة والإبداع، والربط بين المعلومات، والأشياء، والأفكار، والحقائق التي تبدو وكأنها ليس لها علاقة ببعضها.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1835696" y="4437112"/>
            <a:ext cx="5544614" cy="806550"/>
          </a:xfrm>
          <a:prstGeom prst="roundRect">
            <a:avLst/>
          </a:prstGeom>
          <a:solidFill>
            <a:srgbClr val="DC78F0"/>
          </a:solidFill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lvl="0"/>
            <a:r>
              <a:rPr lang="ar-EG" sz="2000" b="1" dirty="0">
                <a:solidFill>
                  <a:schemeClr val="tx1"/>
                </a:solidFill>
              </a:rPr>
              <a:t>مفكرون لديهم الرغبة، وعدم التردد في مواجهة المواقف الصعبة والمعقدة، ويبدون نجاحا في إيجاد الحلول للمواقف الصعبة.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5" name="Down Arrow 14"/>
          <p:cNvSpPr/>
          <p:nvPr/>
        </p:nvSpPr>
        <p:spPr>
          <a:xfrm>
            <a:off x="4226880" y="836712"/>
            <a:ext cx="720080" cy="458915"/>
          </a:xfrm>
          <a:prstGeom prst="downArrow">
            <a:avLst/>
          </a:prstGeom>
          <a:solidFill>
            <a:srgbClr val="00CC99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27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699792" y="188640"/>
            <a:ext cx="3888432" cy="86409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3200" b="1" dirty="0" smtClean="0">
                <a:solidFill>
                  <a:srgbClr val="0000CC"/>
                </a:solidFill>
              </a:rPr>
              <a:t>حاجات التلاميذ </a:t>
            </a:r>
            <a:r>
              <a:rPr lang="ar-SA" sz="3200" b="1" dirty="0" smtClean="0">
                <a:solidFill>
                  <a:srgbClr val="0000CC"/>
                </a:solidFill>
              </a:rPr>
              <a:t>الموهوب</a:t>
            </a:r>
            <a:r>
              <a:rPr lang="ar-EG" sz="3200" b="1" dirty="0" smtClean="0">
                <a:solidFill>
                  <a:srgbClr val="0000CC"/>
                </a:solidFill>
              </a:rPr>
              <a:t>ي</a:t>
            </a:r>
            <a:r>
              <a:rPr lang="ar-SA" sz="3200" b="1" dirty="0" smtClean="0">
                <a:solidFill>
                  <a:srgbClr val="0000CC"/>
                </a:solidFill>
              </a:rPr>
              <a:t>ن </a:t>
            </a:r>
            <a:endParaRPr lang="ar-EG" sz="3200" b="1" dirty="0">
              <a:solidFill>
                <a:srgbClr val="0000CC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683568" y="1887623"/>
            <a:ext cx="7488832" cy="4493705"/>
          </a:xfrm>
          <a:prstGeom prst="roundRect">
            <a:avLst/>
          </a:prstGeom>
          <a:ln>
            <a:solidFill>
              <a:srgbClr val="0000CC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1" anchor="ctr"/>
          <a:lstStyle/>
          <a:p>
            <a:pPr lvl="0"/>
            <a:endParaRPr lang="ar-EG" sz="2000" b="1" dirty="0" smtClean="0">
              <a:solidFill>
                <a:srgbClr val="800080"/>
              </a:solidFill>
            </a:endParaRPr>
          </a:p>
          <a:p>
            <a:pPr lvl="0"/>
            <a:endParaRPr lang="ar-EG" sz="2000" b="1" dirty="0" smtClean="0">
              <a:solidFill>
                <a:srgbClr val="800080"/>
              </a:solidFill>
            </a:endParaRPr>
          </a:p>
          <a:p>
            <a:pPr>
              <a:spcAft>
                <a:spcPts val="600"/>
              </a:spcAft>
            </a:pPr>
            <a:r>
              <a:rPr lang="ar-EG" sz="2000" b="1" dirty="0" smtClean="0">
                <a:solidFill>
                  <a:srgbClr val="800080"/>
                </a:solidFill>
              </a:rPr>
              <a:t>1- يحتاج </a:t>
            </a:r>
            <a:r>
              <a:rPr lang="ar-EG" sz="2000" b="1" dirty="0">
                <a:solidFill>
                  <a:srgbClr val="800080"/>
                </a:solidFill>
              </a:rPr>
              <a:t>التلاميذ المتفوقين والموهوبين إلى احترام الآخرين </a:t>
            </a:r>
            <a:r>
              <a:rPr lang="ar-EG" sz="2000" b="1" dirty="0" smtClean="0">
                <a:solidFill>
                  <a:srgbClr val="800080"/>
                </a:solidFill>
              </a:rPr>
              <a:t>لقدراتهم  ومواهبهم</a:t>
            </a:r>
            <a:r>
              <a:rPr lang="ar-EG" sz="2000" b="1" dirty="0">
                <a:solidFill>
                  <a:srgbClr val="800080"/>
                </a:solidFill>
              </a:rPr>
              <a:t>، </a:t>
            </a:r>
            <a:endParaRPr lang="ar-EG" sz="2000" b="1" dirty="0" smtClean="0">
              <a:solidFill>
                <a:srgbClr val="800080"/>
              </a:solidFill>
            </a:endParaRPr>
          </a:p>
          <a:p>
            <a:pPr>
              <a:spcAft>
                <a:spcPts val="600"/>
              </a:spcAft>
            </a:pPr>
            <a:r>
              <a:rPr lang="ar-EG" sz="2000" b="1" dirty="0">
                <a:solidFill>
                  <a:srgbClr val="800080"/>
                </a:solidFill>
              </a:rPr>
              <a:t> </a:t>
            </a:r>
            <a:r>
              <a:rPr lang="ar-EG" sz="2000" b="1" dirty="0" smtClean="0">
                <a:solidFill>
                  <a:srgbClr val="800080"/>
                </a:solidFill>
              </a:rPr>
              <a:t>    من </a:t>
            </a:r>
            <a:r>
              <a:rPr lang="ar-EG" sz="2000" b="1" dirty="0">
                <a:solidFill>
                  <a:srgbClr val="800080"/>
                </a:solidFill>
              </a:rPr>
              <a:t>خلال الاهتمام بوضع برامج خاصة بهم تعمل على </a:t>
            </a:r>
            <a:r>
              <a:rPr lang="ar-EG" sz="2000" b="1" dirty="0" smtClean="0">
                <a:solidFill>
                  <a:srgbClr val="800080"/>
                </a:solidFill>
              </a:rPr>
              <a:t>تحدي </a:t>
            </a:r>
            <a:r>
              <a:rPr lang="ar-EG" sz="2000" b="1" dirty="0">
                <a:solidFill>
                  <a:srgbClr val="800080"/>
                </a:solidFill>
              </a:rPr>
              <a:t>قدراتهم العقلية، </a:t>
            </a:r>
            <a:endParaRPr lang="ar-EG" sz="2000" b="1" dirty="0" smtClean="0">
              <a:solidFill>
                <a:srgbClr val="800080"/>
              </a:solidFill>
            </a:endParaRPr>
          </a:p>
          <a:p>
            <a:pPr>
              <a:spcAft>
                <a:spcPts val="600"/>
              </a:spcAft>
            </a:pPr>
            <a:r>
              <a:rPr lang="ar-EG" sz="2000" b="1" dirty="0">
                <a:solidFill>
                  <a:srgbClr val="800080"/>
                </a:solidFill>
              </a:rPr>
              <a:t> </a:t>
            </a:r>
            <a:r>
              <a:rPr lang="ar-EG" sz="2000" b="1" dirty="0" smtClean="0">
                <a:solidFill>
                  <a:srgbClr val="800080"/>
                </a:solidFill>
              </a:rPr>
              <a:t>    ليؤكدوا </a:t>
            </a:r>
            <a:r>
              <a:rPr lang="ar-EG" sz="2000" b="1" dirty="0">
                <a:solidFill>
                  <a:srgbClr val="800080"/>
                </a:solidFill>
              </a:rPr>
              <a:t>تميزهم وتفوقهم، </a:t>
            </a:r>
            <a:endParaRPr lang="ar-EG" sz="2000" b="1" dirty="0" smtClean="0">
              <a:solidFill>
                <a:srgbClr val="800080"/>
              </a:solidFill>
            </a:endParaRPr>
          </a:p>
          <a:p>
            <a:pPr>
              <a:spcAft>
                <a:spcPts val="600"/>
              </a:spcAft>
            </a:pPr>
            <a:r>
              <a:rPr lang="ar-EG" sz="2000" b="1" dirty="0" smtClean="0">
                <a:solidFill>
                  <a:srgbClr val="800080"/>
                </a:solidFill>
              </a:rPr>
              <a:t>2- يحتاجون </a:t>
            </a:r>
            <a:r>
              <a:rPr lang="ar-EG" sz="2000" b="1" dirty="0">
                <a:solidFill>
                  <a:srgbClr val="800080"/>
                </a:solidFill>
              </a:rPr>
              <a:t>إلى مناهج وطرق تدريس توسع آفاق تفكيرهم وتثري </a:t>
            </a:r>
            <a:r>
              <a:rPr lang="ar-EG" sz="2000" b="1" dirty="0" smtClean="0">
                <a:solidFill>
                  <a:srgbClr val="800080"/>
                </a:solidFill>
              </a:rPr>
              <a:t>معلوماتهم</a:t>
            </a:r>
            <a:r>
              <a:rPr lang="ar-EG" sz="2000" b="1" dirty="0">
                <a:solidFill>
                  <a:srgbClr val="800080"/>
                </a:solidFill>
              </a:rPr>
              <a:t>، </a:t>
            </a:r>
            <a:endParaRPr lang="ar-EG" sz="2000" b="1" dirty="0" smtClean="0">
              <a:solidFill>
                <a:srgbClr val="800080"/>
              </a:solidFill>
            </a:endParaRPr>
          </a:p>
          <a:p>
            <a:pPr>
              <a:spcAft>
                <a:spcPts val="600"/>
              </a:spcAft>
            </a:pPr>
            <a:r>
              <a:rPr lang="ar-EG" sz="2000" b="1" dirty="0" smtClean="0">
                <a:solidFill>
                  <a:srgbClr val="800080"/>
                </a:solidFill>
              </a:rPr>
              <a:t>3- يحتاجون </a:t>
            </a:r>
            <a:r>
              <a:rPr lang="ar-EG" sz="2000" b="1" dirty="0">
                <a:solidFill>
                  <a:srgbClr val="800080"/>
                </a:solidFill>
              </a:rPr>
              <a:t>إلى </a:t>
            </a:r>
            <a:r>
              <a:rPr lang="ar-EG" sz="2000" b="1" dirty="0" smtClean="0">
                <a:solidFill>
                  <a:srgbClr val="800080"/>
                </a:solidFill>
              </a:rPr>
              <a:t>إلى </a:t>
            </a:r>
            <a:r>
              <a:rPr lang="ar-EG" sz="2000" b="1" dirty="0">
                <a:solidFill>
                  <a:srgbClr val="800080"/>
                </a:solidFill>
              </a:rPr>
              <a:t>معلمين متفهمين مستمتعون بالعمل مع العقول </a:t>
            </a:r>
            <a:r>
              <a:rPr lang="ar-EG" sz="2000" b="1" dirty="0" smtClean="0">
                <a:solidFill>
                  <a:srgbClr val="800080"/>
                </a:solidFill>
              </a:rPr>
              <a:t>الذكية، ويرحبون</a:t>
            </a:r>
          </a:p>
          <a:p>
            <a:pPr>
              <a:spcAft>
                <a:spcPts val="600"/>
              </a:spcAft>
            </a:pPr>
            <a:r>
              <a:rPr lang="ar-EG" sz="2000" b="1" dirty="0">
                <a:solidFill>
                  <a:srgbClr val="800080"/>
                </a:solidFill>
              </a:rPr>
              <a:t> </a:t>
            </a:r>
            <a:r>
              <a:rPr lang="ar-EG" sz="2000" b="1" dirty="0" smtClean="0">
                <a:solidFill>
                  <a:srgbClr val="800080"/>
                </a:solidFill>
              </a:rPr>
              <a:t>    </a:t>
            </a:r>
            <a:r>
              <a:rPr lang="ar-EG" sz="2000" b="1" dirty="0">
                <a:solidFill>
                  <a:srgbClr val="800080"/>
                </a:solidFill>
              </a:rPr>
              <a:t>بالأفكار المبتكرة غير التقليدية، </a:t>
            </a:r>
            <a:endParaRPr lang="ar-EG" sz="2000" b="1" dirty="0" smtClean="0">
              <a:solidFill>
                <a:srgbClr val="800080"/>
              </a:solidFill>
            </a:endParaRPr>
          </a:p>
          <a:p>
            <a:pPr>
              <a:spcAft>
                <a:spcPts val="600"/>
              </a:spcAft>
            </a:pPr>
            <a:r>
              <a:rPr lang="ar-EG" sz="2000" b="1" dirty="0" smtClean="0">
                <a:solidFill>
                  <a:srgbClr val="800080"/>
                </a:solidFill>
              </a:rPr>
              <a:t>4- يحتاجون إلى </a:t>
            </a:r>
            <a:r>
              <a:rPr lang="ar-EG" sz="2000" b="1" dirty="0">
                <a:solidFill>
                  <a:srgbClr val="800080"/>
                </a:solidFill>
              </a:rPr>
              <a:t>فهم الذات، فهم دائما يتطلعون لتقبل الآخرين لهم، حيث </a:t>
            </a:r>
            <a:r>
              <a:rPr lang="ar-EG" sz="2000" b="1" dirty="0" smtClean="0">
                <a:solidFill>
                  <a:srgbClr val="800080"/>
                </a:solidFill>
              </a:rPr>
              <a:t>يخشون </a:t>
            </a:r>
            <a:r>
              <a:rPr lang="ar-EG" sz="2000" b="1" dirty="0">
                <a:solidFill>
                  <a:srgbClr val="800080"/>
                </a:solidFill>
              </a:rPr>
              <a:t>أن </a:t>
            </a:r>
            <a:endParaRPr lang="ar-EG" sz="2000" b="1" dirty="0" smtClean="0">
              <a:solidFill>
                <a:srgbClr val="800080"/>
              </a:solidFill>
            </a:endParaRPr>
          </a:p>
          <a:p>
            <a:pPr>
              <a:spcAft>
                <a:spcPts val="600"/>
              </a:spcAft>
            </a:pPr>
            <a:r>
              <a:rPr lang="ar-EG" sz="2000" b="1" dirty="0">
                <a:solidFill>
                  <a:srgbClr val="800080"/>
                </a:solidFill>
              </a:rPr>
              <a:t> </a:t>
            </a:r>
            <a:r>
              <a:rPr lang="ar-EG" sz="2000" b="1" dirty="0" smtClean="0">
                <a:solidFill>
                  <a:srgbClr val="800080"/>
                </a:solidFill>
              </a:rPr>
              <a:t>   تلفظهم </a:t>
            </a:r>
            <a:r>
              <a:rPr lang="ar-EG" sz="2000" b="1" dirty="0">
                <a:solidFill>
                  <a:srgbClr val="800080"/>
                </a:solidFill>
              </a:rPr>
              <a:t>الجماعة أو تعاملهم على أنهم شواذ.</a:t>
            </a:r>
            <a:endParaRPr lang="en-US" sz="2000" b="1" dirty="0">
              <a:solidFill>
                <a:srgbClr val="800080"/>
              </a:solidFill>
            </a:endParaRPr>
          </a:p>
          <a:p>
            <a:pPr>
              <a:spcAft>
                <a:spcPts val="600"/>
              </a:spcAft>
            </a:pPr>
            <a:r>
              <a:rPr lang="ar-EG" sz="2000" b="1" dirty="0" smtClean="0">
                <a:solidFill>
                  <a:srgbClr val="800080"/>
                </a:solidFill>
              </a:rPr>
              <a:t>5- يحتاجون </a:t>
            </a:r>
            <a:r>
              <a:rPr lang="ar-EG" sz="2000" b="1" dirty="0">
                <a:solidFill>
                  <a:srgbClr val="800080"/>
                </a:solidFill>
              </a:rPr>
              <a:t>إلى التواصل مع الأقران والمعلمين؛ بحيث يتمكنون من </a:t>
            </a:r>
            <a:r>
              <a:rPr lang="ar-EG" sz="2000" b="1" dirty="0" smtClean="0">
                <a:solidFill>
                  <a:srgbClr val="800080"/>
                </a:solidFill>
              </a:rPr>
              <a:t>التعبير </a:t>
            </a:r>
            <a:r>
              <a:rPr lang="ar-EG" sz="2000" b="1" dirty="0">
                <a:solidFill>
                  <a:srgbClr val="800080"/>
                </a:solidFill>
              </a:rPr>
              <a:t>عن </a:t>
            </a:r>
            <a:endParaRPr lang="ar-EG" sz="2000" b="1" dirty="0" smtClean="0">
              <a:solidFill>
                <a:srgbClr val="800080"/>
              </a:solidFill>
            </a:endParaRPr>
          </a:p>
          <a:p>
            <a:pPr>
              <a:spcAft>
                <a:spcPts val="600"/>
              </a:spcAft>
            </a:pPr>
            <a:r>
              <a:rPr lang="ar-EG" sz="2000" b="1" dirty="0">
                <a:solidFill>
                  <a:srgbClr val="800080"/>
                </a:solidFill>
              </a:rPr>
              <a:t> </a:t>
            </a:r>
            <a:r>
              <a:rPr lang="ar-EG" sz="2000" b="1" dirty="0" smtClean="0">
                <a:solidFill>
                  <a:srgbClr val="800080"/>
                </a:solidFill>
              </a:rPr>
              <a:t>   أنفسهم </a:t>
            </a:r>
            <a:r>
              <a:rPr lang="ar-EG" sz="2000" b="1" dirty="0">
                <a:solidFill>
                  <a:srgbClr val="800080"/>
                </a:solidFill>
              </a:rPr>
              <a:t>وعن أفكارهم وقدراتهم وميولهم واتجاهاتهم </a:t>
            </a:r>
            <a:r>
              <a:rPr lang="ar-EG" sz="2000" b="1" dirty="0" smtClean="0">
                <a:solidFill>
                  <a:srgbClr val="800080"/>
                </a:solidFill>
              </a:rPr>
              <a:t>بكل </a:t>
            </a:r>
            <a:r>
              <a:rPr lang="ar-EG" sz="2000" b="1" dirty="0">
                <a:solidFill>
                  <a:srgbClr val="800080"/>
                </a:solidFill>
              </a:rPr>
              <a:t>حرية.</a:t>
            </a:r>
            <a:endParaRPr lang="en-US" sz="2000" b="1" dirty="0">
              <a:solidFill>
                <a:srgbClr val="800080"/>
              </a:solidFill>
            </a:endParaRPr>
          </a:p>
          <a:p>
            <a:endParaRPr lang="ar-EG" sz="2000" b="1" dirty="0">
              <a:solidFill>
                <a:srgbClr val="800080"/>
              </a:solidFill>
            </a:endParaRPr>
          </a:p>
          <a:p>
            <a:endParaRPr lang="en-US" sz="2000" b="1" dirty="0">
              <a:solidFill>
                <a:srgbClr val="800080"/>
              </a:solidFill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4010856" y="1052736"/>
            <a:ext cx="1137208" cy="792088"/>
          </a:xfrm>
          <a:prstGeom prst="downArrow">
            <a:avLst/>
          </a:prstGeom>
          <a:solidFill>
            <a:srgbClr val="00CC99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98232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ounded Rectangle 10"/>
          <p:cNvSpPr/>
          <p:nvPr/>
        </p:nvSpPr>
        <p:spPr>
          <a:xfrm>
            <a:off x="4427984" y="1556792"/>
            <a:ext cx="4680520" cy="3600400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EG" sz="2000" b="1" dirty="0" smtClean="0">
              <a:solidFill>
                <a:srgbClr val="C00000"/>
              </a:solidFill>
            </a:endParaRPr>
          </a:p>
          <a:p>
            <a:pPr marL="342900" indent="-342900">
              <a:buFontTx/>
              <a:buChar char="-"/>
            </a:pPr>
            <a:endParaRPr lang="ar-EG" sz="2000" b="1" dirty="0">
              <a:solidFill>
                <a:schemeClr val="tx1"/>
              </a:solidFill>
            </a:endParaRPr>
          </a:p>
          <a:p>
            <a:endParaRPr lang="ar-EG" b="1" dirty="0" smtClean="0">
              <a:solidFill>
                <a:schemeClr val="tx1"/>
              </a:solidFill>
            </a:endParaRPr>
          </a:p>
          <a:p>
            <a:endParaRPr lang="ar-EG" b="1" dirty="0" smtClean="0">
              <a:solidFill>
                <a:srgbClr val="C00000"/>
              </a:solidFill>
            </a:endParaRPr>
          </a:p>
          <a:p>
            <a:r>
              <a:rPr lang="ar-EG" sz="2000" b="1" dirty="0" smtClean="0">
                <a:solidFill>
                  <a:srgbClr val="C00000"/>
                </a:solidFill>
              </a:rPr>
              <a:t>آراء </a:t>
            </a:r>
            <a:r>
              <a:rPr lang="ar-EG" sz="2000" b="1" dirty="0">
                <a:solidFill>
                  <a:srgbClr val="C00000"/>
                </a:solidFill>
              </a:rPr>
              <a:t>المعارضين لبرامج المتفوقين والموهوبين</a:t>
            </a:r>
          </a:p>
          <a:p>
            <a:r>
              <a:rPr lang="ar-EG" b="1" dirty="0" smtClean="0">
                <a:solidFill>
                  <a:srgbClr val="C00000"/>
                </a:solidFill>
              </a:rPr>
              <a:t>1</a:t>
            </a:r>
            <a:r>
              <a:rPr lang="ar-EG" b="1" dirty="0" smtClean="0">
                <a:solidFill>
                  <a:schemeClr val="tx1"/>
                </a:solidFill>
              </a:rPr>
              <a:t> - </a:t>
            </a:r>
            <a:r>
              <a:rPr lang="ar-EG" b="1" dirty="0">
                <a:solidFill>
                  <a:schemeClr val="tx1"/>
                </a:solidFill>
              </a:rPr>
              <a:t>وجود مشاعر عدائية </a:t>
            </a:r>
            <a:r>
              <a:rPr lang="ar-EG" b="1" dirty="0" smtClean="0">
                <a:solidFill>
                  <a:schemeClr val="tx1"/>
                </a:solidFill>
              </a:rPr>
              <a:t>لدى العاديين </a:t>
            </a:r>
            <a:r>
              <a:rPr lang="ar-EG" b="1" dirty="0">
                <a:solidFill>
                  <a:schemeClr val="tx1"/>
                </a:solidFill>
              </a:rPr>
              <a:t>نحو الموهوبين.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ar-EG" b="1" dirty="0">
                <a:solidFill>
                  <a:srgbClr val="C00000"/>
                </a:solidFill>
              </a:rPr>
              <a:t>2</a:t>
            </a:r>
            <a:r>
              <a:rPr lang="ar-EG" b="1" dirty="0">
                <a:solidFill>
                  <a:schemeClr val="tx1"/>
                </a:solidFill>
              </a:rPr>
              <a:t>- قد يؤدي </a:t>
            </a:r>
            <a:r>
              <a:rPr lang="ar-EG" b="1" dirty="0" smtClean="0">
                <a:solidFill>
                  <a:schemeClr val="tx1"/>
                </a:solidFill>
              </a:rPr>
              <a:t>إلحاقهم بصفوف </a:t>
            </a:r>
            <a:r>
              <a:rPr lang="ar-EG" b="1" dirty="0">
                <a:solidFill>
                  <a:schemeClr val="tx1"/>
                </a:solidFill>
              </a:rPr>
              <a:t>عليا أكير من </a:t>
            </a:r>
            <a:r>
              <a:rPr lang="ar-EG" b="1" dirty="0" smtClean="0">
                <a:solidFill>
                  <a:schemeClr val="tx1"/>
                </a:solidFill>
              </a:rPr>
              <a:t>عمرهم</a:t>
            </a:r>
          </a:p>
          <a:p>
            <a:r>
              <a:rPr lang="ar-EG" b="1" dirty="0">
                <a:solidFill>
                  <a:schemeClr val="tx1"/>
                </a:solidFill>
              </a:rPr>
              <a:t> </a:t>
            </a:r>
            <a:r>
              <a:rPr lang="ar-EG" b="1" dirty="0" smtClean="0">
                <a:solidFill>
                  <a:schemeClr val="tx1"/>
                </a:solidFill>
              </a:rPr>
              <a:t>  </a:t>
            </a:r>
            <a:r>
              <a:rPr lang="ar-EG" b="1" dirty="0">
                <a:solidFill>
                  <a:schemeClr val="tx1"/>
                </a:solidFill>
              </a:rPr>
              <a:t>الزمني بالتأثير في صحتهم النفسية نتيجة لعدم </a:t>
            </a:r>
            <a:r>
              <a:rPr lang="ar-EG" b="1" dirty="0" smtClean="0">
                <a:solidFill>
                  <a:schemeClr val="tx1"/>
                </a:solidFill>
              </a:rPr>
              <a:t>بلوغهم</a:t>
            </a:r>
          </a:p>
          <a:p>
            <a:r>
              <a:rPr lang="ar-EG" b="1" dirty="0">
                <a:solidFill>
                  <a:schemeClr val="tx1"/>
                </a:solidFill>
              </a:rPr>
              <a:t> </a:t>
            </a:r>
            <a:r>
              <a:rPr lang="ar-EG" b="1" dirty="0" smtClean="0">
                <a:solidFill>
                  <a:schemeClr val="tx1"/>
                </a:solidFill>
              </a:rPr>
              <a:t>   </a:t>
            </a:r>
            <a:r>
              <a:rPr lang="ar-EG" b="1" dirty="0">
                <a:solidFill>
                  <a:schemeClr val="tx1"/>
                </a:solidFill>
              </a:rPr>
              <a:t>مستوى مناسب من النضج الاجتماعي، 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ar-EG" b="1" dirty="0">
                <a:solidFill>
                  <a:srgbClr val="C00000"/>
                </a:solidFill>
              </a:rPr>
              <a:t>3</a:t>
            </a:r>
            <a:r>
              <a:rPr lang="ar-EG" b="1" dirty="0">
                <a:solidFill>
                  <a:schemeClr val="tx1"/>
                </a:solidFill>
              </a:rPr>
              <a:t>- إن عملية فصل المتفوقين والموهوبين عن التلاميذ </a:t>
            </a:r>
            <a:endParaRPr lang="ar-EG" b="1" dirty="0" smtClean="0">
              <a:solidFill>
                <a:schemeClr val="tx1"/>
              </a:solidFill>
            </a:endParaRPr>
          </a:p>
          <a:p>
            <a:r>
              <a:rPr lang="ar-EG" b="1" dirty="0">
                <a:solidFill>
                  <a:schemeClr val="tx1"/>
                </a:solidFill>
              </a:rPr>
              <a:t> </a:t>
            </a:r>
            <a:r>
              <a:rPr lang="ar-EG" b="1" dirty="0" smtClean="0">
                <a:solidFill>
                  <a:schemeClr val="tx1"/>
                </a:solidFill>
              </a:rPr>
              <a:t>   العاديين</a:t>
            </a:r>
            <a:r>
              <a:rPr lang="ar-EG" b="1" dirty="0">
                <a:solidFill>
                  <a:schemeClr val="tx1"/>
                </a:solidFill>
              </a:rPr>
              <a:t>، سوف يحرمهم من فرص التدريب على </a:t>
            </a:r>
            <a:endParaRPr lang="ar-EG" b="1" dirty="0" smtClean="0">
              <a:solidFill>
                <a:schemeClr val="tx1"/>
              </a:solidFill>
            </a:endParaRPr>
          </a:p>
          <a:p>
            <a:r>
              <a:rPr lang="ar-EG" b="1" dirty="0">
                <a:solidFill>
                  <a:schemeClr val="tx1"/>
                </a:solidFill>
              </a:rPr>
              <a:t> </a:t>
            </a:r>
            <a:r>
              <a:rPr lang="ar-EG" b="1" dirty="0" smtClean="0">
                <a:solidFill>
                  <a:schemeClr val="tx1"/>
                </a:solidFill>
              </a:rPr>
              <a:t>  القيادة</a:t>
            </a:r>
            <a:r>
              <a:rPr lang="ar-EG" b="1" dirty="0">
                <a:solidFill>
                  <a:schemeClr val="tx1"/>
                </a:solidFill>
              </a:rPr>
              <a:t>، كما سيحرم العاديين أنفسهم من منافسة </a:t>
            </a:r>
            <a:endParaRPr lang="ar-EG" b="1" dirty="0" smtClean="0">
              <a:solidFill>
                <a:schemeClr val="tx1"/>
              </a:solidFill>
            </a:endParaRPr>
          </a:p>
          <a:p>
            <a:r>
              <a:rPr lang="ar-EG" b="1" dirty="0">
                <a:solidFill>
                  <a:schemeClr val="tx1"/>
                </a:solidFill>
              </a:rPr>
              <a:t> </a:t>
            </a:r>
            <a:r>
              <a:rPr lang="ar-EG" b="1" dirty="0" smtClean="0">
                <a:solidFill>
                  <a:schemeClr val="tx1"/>
                </a:solidFill>
              </a:rPr>
              <a:t>  المتفوقين </a:t>
            </a:r>
            <a:r>
              <a:rPr lang="ar-EG" b="1" dirty="0">
                <a:solidFill>
                  <a:schemeClr val="tx1"/>
                </a:solidFill>
              </a:rPr>
              <a:t>والموهوبين، 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ar-EG" b="1" dirty="0">
                <a:solidFill>
                  <a:srgbClr val="C00000"/>
                </a:solidFill>
              </a:rPr>
              <a:t>4</a:t>
            </a:r>
            <a:r>
              <a:rPr lang="ar-EG" b="1" dirty="0">
                <a:solidFill>
                  <a:schemeClr val="tx1"/>
                </a:solidFill>
              </a:rPr>
              <a:t>- زيادة حدة التنافس بينهم مما قد يشكل لديهم ضغطا </a:t>
            </a:r>
            <a:endParaRPr lang="ar-EG" b="1" dirty="0" smtClean="0">
              <a:solidFill>
                <a:schemeClr val="tx1"/>
              </a:solidFill>
            </a:endParaRPr>
          </a:p>
          <a:p>
            <a:r>
              <a:rPr lang="ar-EG" b="1" dirty="0">
                <a:solidFill>
                  <a:schemeClr val="tx1"/>
                </a:solidFill>
              </a:rPr>
              <a:t> </a:t>
            </a:r>
            <a:r>
              <a:rPr lang="ar-EG" b="1" dirty="0" smtClean="0">
                <a:solidFill>
                  <a:schemeClr val="tx1"/>
                </a:solidFill>
              </a:rPr>
              <a:t>   عصبيا </a:t>
            </a:r>
            <a:r>
              <a:rPr lang="ar-EG" b="1" dirty="0">
                <a:solidFill>
                  <a:schemeClr val="tx1"/>
                </a:solidFill>
              </a:rPr>
              <a:t>مستمرا، نتيجة استمرار عملية التنافس</a:t>
            </a:r>
            <a:endParaRPr lang="ar-EG" b="1" dirty="0" smtClean="0">
              <a:solidFill>
                <a:schemeClr val="tx1"/>
              </a:solidFill>
            </a:endParaRPr>
          </a:p>
          <a:p>
            <a:pPr marL="342900" indent="-342900">
              <a:buFontTx/>
              <a:buChar char="-"/>
            </a:pPr>
            <a:endParaRPr lang="ar-EG" sz="2000" b="1" dirty="0">
              <a:solidFill>
                <a:schemeClr val="tx1"/>
              </a:solidFill>
            </a:endParaRPr>
          </a:p>
          <a:p>
            <a:pPr marL="342900" indent="-342900">
              <a:buFontTx/>
              <a:buChar char="-"/>
            </a:pPr>
            <a:endParaRPr lang="ar-EG" sz="2000" b="1" dirty="0" smtClean="0">
              <a:solidFill>
                <a:schemeClr val="tx1"/>
              </a:solidFill>
            </a:endParaRPr>
          </a:p>
          <a:p>
            <a:pPr marL="342900" indent="-342900">
              <a:buFontTx/>
              <a:buChar char="-"/>
            </a:pPr>
            <a:endParaRPr lang="ar-EG" sz="2000" b="1" dirty="0">
              <a:solidFill>
                <a:schemeClr val="tx1"/>
              </a:solidFill>
            </a:endParaRPr>
          </a:p>
          <a:p>
            <a:pPr marL="342900" indent="-342900">
              <a:buFontTx/>
              <a:buChar char="-"/>
            </a:pP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827584" y="260648"/>
            <a:ext cx="7200800" cy="936104"/>
          </a:xfrm>
          <a:prstGeom prst="roundRect">
            <a:avLst/>
          </a:prstGeom>
          <a:solidFill>
            <a:srgbClr val="0000CC"/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 sz="2000" b="1" dirty="0" smtClean="0">
              <a:solidFill>
                <a:prstClr val="white"/>
              </a:solidFill>
            </a:endParaRPr>
          </a:p>
          <a:p>
            <a:pPr algn="ctr"/>
            <a:r>
              <a:rPr lang="ar-EG" sz="3600" b="1" dirty="0">
                <a:solidFill>
                  <a:srgbClr val="FFFF00"/>
                </a:solidFill>
              </a:rPr>
              <a:t>الاتجاهات العامة في التعامل مع </a:t>
            </a:r>
            <a:r>
              <a:rPr lang="ar-SA" sz="3600" b="1" dirty="0">
                <a:solidFill>
                  <a:srgbClr val="FFFF00"/>
                </a:solidFill>
              </a:rPr>
              <a:t>الموهوب</a:t>
            </a:r>
            <a:r>
              <a:rPr lang="ar-EG" sz="3600" b="1" dirty="0">
                <a:solidFill>
                  <a:srgbClr val="FFFF00"/>
                </a:solidFill>
              </a:rPr>
              <a:t>ي</a:t>
            </a:r>
            <a:r>
              <a:rPr lang="ar-SA" sz="3600" b="1" dirty="0">
                <a:solidFill>
                  <a:srgbClr val="FFFF00"/>
                </a:solidFill>
              </a:rPr>
              <a:t>ن </a:t>
            </a:r>
            <a:endParaRPr lang="ar-EG" sz="3600" b="1" dirty="0">
              <a:solidFill>
                <a:srgbClr val="FFFF00"/>
              </a:solidFill>
            </a:endParaRPr>
          </a:p>
          <a:p>
            <a:pPr algn="ctr"/>
            <a:r>
              <a:rPr lang="ar-SA" sz="4000" b="1" dirty="0" smtClean="0"/>
              <a:t> </a:t>
            </a:r>
            <a:endParaRPr lang="ar-EG" sz="2800" dirty="0">
              <a:solidFill>
                <a:prstClr val="white"/>
              </a:solidFill>
            </a:endParaRPr>
          </a:p>
        </p:txBody>
      </p:sp>
      <p:sp>
        <p:nvSpPr>
          <p:cNvPr id="22" name="Rounded Rectangle 21"/>
          <p:cNvSpPr/>
          <p:nvPr/>
        </p:nvSpPr>
        <p:spPr>
          <a:xfrm>
            <a:off x="107504" y="1556792"/>
            <a:ext cx="4248472" cy="3600400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lvl="0"/>
            <a:endParaRPr lang="ar-EG" sz="2000" b="1" dirty="0" smtClean="0"/>
          </a:p>
          <a:p>
            <a:r>
              <a:rPr lang="ar-EG" sz="2000" b="1" dirty="0" smtClean="0">
                <a:solidFill>
                  <a:srgbClr val="C00000"/>
                </a:solidFill>
              </a:rPr>
              <a:t> </a:t>
            </a:r>
            <a:r>
              <a:rPr lang="ar-EG" sz="2000" b="1" dirty="0">
                <a:solidFill>
                  <a:srgbClr val="C00000"/>
                </a:solidFill>
              </a:rPr>
              <a:t>آراء المؤيدين لفصل المتفوقين والموهوبين</a:t>
            </a:r>
            <a:endParaRPr lang="en-US" sz="2000" dirty="0">
              <a:solidFill>
                <a:srgbClr val="C00000"/>
              </a:solidFill>
            </a:endParaRPr>
          </a:p>
          <a:p>
            <a:r>
              <a:rPr lang="ar-EG" b="1" dirty="0">
                <a:solidFill>
                  <a:schemeClr val="tx1"/>
                </a:solidFill>
              </a:rPr>
              <a:t>1</a:t>
            </a:r>
            <a:r>
              <a:rPr lang="ar-EG" b="1" dirty="0">
                <a:solidFill>
                  <a:srgbClr val="C00000"/>
                </a:solidFill>
              </a:rPr>
              <a:t>- </a:t>
            </a:r>
            <a:r>
              <a:rPr lang="ar-EG" b="1" dirty="0">
                <a:solidFill>
                  <a:schemeClr val="tx1"/>
                </a:solidFill>
              </a:rPr>
              <a:t>تهيء البرامج الخاصة للتلاميذ المتفوقين </a:t>
            </a:r>
            <a:endParaRPr lang="ar-EG" b="1" dirty="0" smtClean="0">
              <a:solidFill>
                <a:schemeClr val="tx1"/>
              </a:solidFill>
            </a:endParaRPr>
          </a:p>
          <a:p>
            <a:r>
              <a:rPr lang="ar-EG" b="1" dirty="0">
                <a:solidFill>
                  <a:schemeClr val="tx1"/>
                </a:solidFill>
              </a:rPr>
              <a:t> </a:t>
            </a:r>
            <a:r>
              <a:rPr lang="ar-EG" b="1" dirty="0" smtClean="0">
                <a:solidFill>
                  <a:schemeClr val="tx1"/>
                </a:solidFill>
              </a:rPr>
              <a:t>  والموهوبين </a:t>
            </a:r>
            <a:r>
              <a:rPr lang="ar-EG" b="1" dirty="0">
                <a:solidFill>
                  <a:schemeClr val="tx1"/>
                </a:solidFill>
              </a:rPr>
              <a:t>مناخا يستثير قدراتهم الكامنة، </a:t>
            </a:r>
            <a:endParaRPr lang="ar-EG" b="1" dirty="0" smtClean="0">
              <a:solidFill>
                <a:schemeClr val="tx1"/>
              </a:solidFill>
            </a:endParaRPr>
          </a:p>
          <a:p>
            <a:r>
              <a:rPr lang="ar-EG" b="1" dirty="0">
                <a:solidFill>
                  <a:schemeClr val="tx1"/>
                </a:solidFill>
              </a:rPr>
              <a:t> </a:t>
            </a:r>
            <a:r>
              <a:rPr lang="ar-EG" b="1" dirty="0" smtClean="0">
                <a:solidFill>
                  <a:schemeClr val="tx1"/>
                </a:solidFill>
              </a:rPr>
              <a:t>  ويكشف </a:t>
            </a:r>
            <a:r>
              <a:rPr lang="ar-EG" b="1" dirty="0">
                <a:solidFill>
                  <a:schemeClr val="tx1"/>
                </a:solidFill>
              </a:rPr>
              <a:t>عنها مما يؤدي إلى النمو الفعال.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ar-EG" b="1" dirty="0">
                <a:solidFill>
                  <a:schemeClr val="tx1"/>
                </a:solidFill>
              </a:rPr>
              <a:t>2- كلما كانت الفروق بين التلاميذ الذين يقدم </a:t>
            </a:r>
            <a:r>
              <a:rPr lang="ar-EG" b="1" dirty="0" smtClean="0">
                <a:solidFill>
                  <a:schemeClr val="tx1"/>
                </a:solidFill>
              </a:rPr>
              <a:t>إليهم</a:t>
            </a:r>
          </a:p>
          <a:p>
            <a:r>
              <a:rPr lang="ar-EG" b="1" dirty="0">
                <a:solidFill>
                  <a:schemeClr val="tx1"/>
                </a:solidFill>
              </a:rPr>
              <a:t> </a:t>
            </a:r>
            <a:r>
              <a:rPr lang="ar-EG" b="1" dirty="0" smtClean="0">
                <a:solidFill>
                  <a:schemeClr val="tx1"/>
                </a:solidFill>
              </a:rPr>
              <a:t>   </a:t>
            </a:r>
            <a:r>
              <a:rPr lang="ar-EG" b="1" dirty="0">
                <a:solidFill>
                  <a:schemeClr val="tx1"/>
                </a:solidFill>
              </a:rPr>
              <a:t>الخدمات متساوية؛ كانت الاستفادة كبيرة.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ar-EG" b="1" dirty="0">
                <a:solidFill>
                  <a:schemeClr val="tx1"/>
                </a:solidFill>
              </a:rPr>
              <a:t>3- انتماء المتفوقين لمجموعة مماثلة في </a:t>
            </a:r>
            <a:r>
              <a:rPr lang="ar-EG" b="1" dirty="0" smtClean="0">
                <a:solidFill>
                  <a:schemeClr val="tx1"/>
                </a:solidFill>
              </a:rPr>
              <a:t>مستواهم</a:t>
            </a:r>
          </a:p>
          <a:p>
            <a:r>
              <a:rPr lang="ar-EG" b="1" dirty="0">
                <a:solidFill>
                  <a:schemeClr val="tx1"/>
                </a:solidFill>
              </a:rPr>
              <a:t> </a:t>
            </a:r>
            <a:r>
              <a:rPr lang="ar-EG" b="1" dirty="0" smtClean="0">
                <a:solidFill>
                  <a:schemeClr val="tx1"/>
                </a:solidFill>
              </a:rPr>
              <a:t>   </a:t>
            </a:r>
            <a:r>
              <a:rPr lang="ar-EG" b="1" dirty="0">
                <a:solidFill>
                  <a:schemeClr val="tx1"/>
                </a:solidFill>
              </a:rPr>
              <a:t>العقلي يساعد على تكوين مفهوم واقعي عن </a:t>
            </a:r>
            <a:endParaRPr lang="ar-EG" b="1" dirty="0" smtClean="0">
              <a:solidFill>
                <a:schemeClr val="tx1"/>
              </a:solidFill>
            </a:endParaRPr>
          </a:p>
          <a:p>
            <a:r>
              <a:rPr lang="ar-EG" b="1" dirty="0">
                <a:solidFill>
                  <a:schemeClr val="tx1"/>
                </a:solidFill>
              </a:rPr>
              <a:t> </a:t>
            </a:r>
            <a:r>
              <a:rPr lang="ar-EG" b="1" dirty="0" smtClean="0">
                <a:solidFill>
                  <a:schemeClr val="tx1"/>
                </a:solidFill>
              </a:rPr>
              <a:t>    قدراتهم</a:t>
            </a:r>
            <a:r>
              <a:rPr lang="ar-EG" b="1" dirty="0">
                <a:solidFill>
                  <a:schemeClr val="tx1"/>
                </a:solidFill>
              </a:rPr>
              <a:t>.</a:t>
            </a:r>
            <a:endParaRPr lang="en-US" b="1" dirty="0">
              <a:solidFill>
                <a:schemeClr val="tx1"/>
              </a:solidFill>
            </a:endParaRPr>
          </a:p>
          <a:p>
            <a:r>
              <a:rPr lang="ar-EG" b="1" dirty="0">
                <a:solidFill>
                  <a:schemeClr val="tx1"/>
                </a:solidFill>
              </a:rPr>
              <a:t>4- تساعد البرامج الخاصة بالمتفوقين والموهوبين </a:t>
            </a:r>
            <a:r>
              <a:rPr lang="ar-EG" b="1" dirty="0" smtClean="0">
                <a:solidFill>
                  <a:schemeClr val="tx1"/>
                </a:solidFill>
              </a:rPr>
              <a:t> </a:t>
            </a:r>
          </a:p>
          <a:p>
            <a:r>
              <a:rPr lang="ar-EG" b="1" dirty="0">
                <a:solidFill>
                  <a:schemeClr val="tx1"/>
                </a:solidFill>
              </a:rPr>
              <a:t> </a:t>
            </a:r>
            <a:r>
              <a:rPr lang="ar-EG" b="1" dirty="0" smtClean="0">
                <a:solidFill>
                  <a:schemeClr val="tx1"/>
                </a:solidFill>
              </a:rPr>
              <a:t>   على </a:t>
            </a:r>
            <a:r>
              <a:rPr lang="ar-EG" b="1" dirty="0">
                <a:solidFill>
                  <a:schemeClr val="tx1"/>
                </a:solidFill>
              </a:rPr>
              <a:t>النمو السريع والوصول بالمتعلم إلى </a:t>
            </a:r>
            <a:r>
              <a:rPr lang="ar-EG" b="1" dirty="0" smtClean="0">
                <a:solidFill>
                  <a:schemeClr val="tx1"/>
                </a:solidFill>
              </a:rPr>
              <a:t>أقصى</a:t>
            </a:r>
          </a:p>
          <a:p>
            <a:r>
              <a:rPr lang="ar-EG" b="1" dirty="0">
                <a:solidFill>
                  <a:schemeClr val="tx1"/>
                </a:solidFill>
              </a:rPr>
              <a:t> </a:t>
            </a:r>
            <a:r>
              <a:rPr lang="ar-EG" b="1" dirty="0" smtClean="0">
                <a:solidFill>
                  <a:schemeClr val="tx1"/>
                </a:solidFill>
              </a:rPr>
              <a:t>   </a:t>
            </a:r>
            <a:r>
              <a:rPr lang="ar-EG" b="1" dirty="0">
                <a:solidFill>
                  <a:schemeClr val="tx1"/>
                </a:solidFill>
              </a:rPr>
              <a:t>قدر ممكن من التفكير.</a:t>
            </a:r>
            <a:endParaRPr lang="en-US" b="1" dirty="0">
              <a:solidFill>
                <a:schemeClr val="tx1"/>
              </a:solidFill>
            </a:endParaRPr>
          </a:p>
          <a:p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31" name="Right Brace 30"/>
          <p:cNvSpPr/>
          <p:nvPr/>
        </p:nvSpPr>
        <p:spPr>
          <a:xfrm rot="16200000">
            <a:off x="4193960" y="-801471"/>
            <a:ext cx="360039" cy="4356485"/>
          </a:xfrm>
          <a:prstGeom prst="rightBrace">
            <a:avLst>
              <a:gd name="adj1" fmla="val 14092"/>
              <a:gd name="adj2" fmla="val 50000"/>
            </a:avLst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ar-EG">
              <a:solidFill>
                <a:prstClr val="black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216024" y="5229200"/>
            <a:ext cx="8604448" cy="1440160"/>
          </a:xfrm>
          <a:prstGeom prst="roundRect">
            <a:avLst/>
          </a:prstGeom>
          <a:solidFill>
            <a:srgbClr val="800080"/>
          </a:solidFill>
          <a:ln>
            <a:solidFill>
              <a:srgbClr val="00CC99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endParaRPr lang="ar-EG" sz="2000" b="1" dirty="0">
              <a:solidFill>
                <a:schemeClr val="tx1"/>
              </a:solidFill>
            </a:endParaRPr>
          </a:p>
          <a:p>
            <a:endParaRPr lang="ar-EG" sz="2000" b="1" dirty="0">
              <a:solidFill>
                <a:schemeClr val="tx1"/>
              </a:solidFill>
            </a:endParaRPr>
          </a:p>
          <a:p>
            <a:r>
              <a:rPr lang="ar-EG" sz="2000" b="1" dirty="0">
                <a:solidFill>
                  <a:schemeClr val="bg1"/>
                </a:solidFill>
              </a:rPr>
              <a:t>ويمكن الجمع بين الرأيين  وهو</a:t>
            </a:r>
            <a:r>
              <a:rPr lang="ar-SA" sz="2000" b="1" dirty="0">
                <a:solidFill>
                  <a:schemeClr val="bg1"/>
                </a:solidFill>
              </a:rPr>
              <a:t> اتجاه الدمج</a:t>
            </a:r>
            <a:r>
              <a:rPr lang="ar-EG" sz="2000" b="1" dirty="0">
                <a:solidFill>
                  <a:schemeClr val="bg1"/>
                </a:solidFill>
              </a:rPr>
              <a:t> </a:t>
            </a:r>
            <a:r>
              <a:rPr lang="ar-SA" sz="2000" b="1" dirty="0">
                <a:solidFill>
                  <a:schemeClr val="bg1"/>
                </a:solidFill>
              </a:rPr>
              <a:t> في المدارس العادية لكن في فصول خاصة ومن أهم مبرراته </a:t>
            </a:r>
            <a:r>
              <a:rPr lang="ar-SA" sz="2000" b="1" dirty="0" smtClean="0">
                <a:solidFill>
                  <a:schemeClr val="bg1"/>
                </a:solidFill>
              </a:rPr>
              <a:t>:</a:t>
            </a:r>
            <a:r>
              <a:rPr lang="ar-EG" sz="2000" b="1" dirty="0">
                <a:solidFill>
                  <a:schemeClr val="bg1"/>
                </a:solidFill>
              </a:rPr>
              <a:t> </a:t>
            </a:r>
            <a:r>
              <a:rPr lang="ar-EG" sz="2000" b="1" dirty="0" smtClean="0">
                <a:solidFill>
                  <a:schemeClr val="bg1"/>
                </a:solidFill>
              </a:rPr>
              <a:t>   </a:t>
            </a:r>
          </a:p>
          <a:p>
            <a:r>
              <a:rPr lang="ar-EG" sz="2000" b="1" dirty="0">
                <a:solidFill>
                  <a:schemeClr val="bg1"/>
                </a:solidFill>
              </a:rPr>
              <a:t> </a:t>
            </a:r>
            <a:r>
              <a:rPr lang="ar-EG" sz="2000" b="1" dirty="0" smtClean="0">
                <a:solidFill>
                  <a:schemeClr val="bg1"/>
                </a:solidFill>
              </a:rPr>
              <a:t>                  </a:t>
            </a:r>
            <a:r>
              <a:rPr lang="ar-EG" sz="2000" b="1" dirty="0" smtClean="0">
                <a:solidFill>
                  <a:srgbClr val="FFFF00"/>
                </a:solidFill>
              </a:rPr>
              <a:t>1</a:t>
            </a:r>
            <a:r>
              <a:rPr lang="ar-SA" sz="2000" b="1" dirty="0" smtClean="0">
                <a:solidFill>
                  <a:srgbClr val="FFFF00"/>
                </a:solidFill>
              </a:rPr>
              <a:t> </a:t>
            </a:r>
            <a:r>
              <a:rPr lang="ar-SA" sz="2000" b="1" dirty="0">
                <a:solidFill>
                  <a:srgbClr val="FFFF00"/>
                </a:solidFill>
              </a:rPr>
              <a:t>ـ المحافظة علي التفاعل الاجتماعي </a:t>
            </a:r>
            <a:r>
              <a:rPr lang="ar-SA" sz="2000" b="1" dirty="0" smtClean="0">
                <a:solidFill>
                  <a:srgbClr val="FFFF00"/>
                </a:solidFill>
              </a:rPr>
              <a:t>.</a:t>
            </a:r>
            <a:r>
              <a:rPr lang="ar-EG" sz="2000" b="1" dirty="0" smtClean="0">
                <a:solidFill>
                  <a:srgbClr val="FFFF00"/>
                </a:solidFill>
              </a:rPr>
              <a:t>          </a:t>
            </a:r>
            <a:r>
              <a:rPr lang="ar-EG" sz="2000" b="1" dirty="0">
                <a:solidFill>
                  <a:srgbClr val="FFFF00"/>
                </a:solidFill>
              </a:rPr>
              <a:t>2</a:t>
            </a:r>
            <a:r>
              <a:rPr lang="ar-SA" sz="2000" b="1" dirty="0" smtClean="0">
                <a:solidFill>
                  <a:srgbClr val="FFFF00"/>
                </a:solidFill>
              </a:rPr>
              <a:t> </a:t>
            </a:r>
            <a:r>
              <a:rPr lang="ar-SA" sz="2000" b="1" dirty="0">
                <a:solidFill>
                  <a:srgbClr val="FFFF00"/>
                </a:solidFill>
              </a:rPr>
              <a:t>ـ إعداد كفاءات</a:t>
            </a:r>
            <a:r>
              <a:rPr lang="ar-SA" sz="2000" b="1" dirty="0" smtClean="0">
                <a:solidFill>
                  <a:srgbClr val="FFFF00"/>
                </a:solidFill>
              </a:rPr>
              <a:t>.</a:t>
            </a:r>
            <a:endParaRPr lang="ar-EG" sz="2000" b="1" dirty="0" smtClean="0">
              <a:solidFill>
                <a:srgbClr val="FFFF00"/>
              </a:solidFill>
            </a:endParaRPr>
          </a:p>
          <a:p>
            <a:r>
              <a:rPr lang="ar-EG" sz="2000" b="1" dirty="0">
                <a:solidFill>
                  <a:srgbClr val="FFFF00"/>
                </a:solidFill>
              </a:rPr>
              <a:t> </a:t>
            </a:r>
            <a:r>
              <a:rPr lang="ar-EG" sz="2000" b="1" dirty="0" smtClean="0">
                <a:solidFill>
                  <a:srgbClr val="FFFF00"/>
                </a:solidFill>
              </a:rPr>
              <a:t>                </a:t>
            </a:r>
            <a:r>
              <a:rPr lang="ar-SA" sz="2000" b="1" dirty="0" smtClean="0">
                <a:solidFill>
                  <a:srgbClr val="FFFF00"/>
                </a:solidFill>
              </a:rPr>
              <a:t>  </a:t>
            </a:r>
            <a:r>
              <a:rPr lang="ar-SA" sz="2000" b="1" dirty="0">
                <a:solidFill>
                  <a:srgbClr val="FFFF00"/>
                </a:solidFill>
              </a:rPr>
              <a:t>3 ـ إعداد القيادات. </a:t>
            </a:r>
            <a:r>
              <a:rPr lang="ar-EG" sz="2000" b="1" dirty="0" smtClean="0">
                <a:solidFill>
                  <a:srgbClr val="FFFF00"/>
                </a:solidFill>
              </a:rPr>
              <a:t>                               </a:t>
            </a:r>
            <a:r>
              <a:rPr lang="ar-SA" sz="2000" b="1" dirty="0" smtClean="0">
                <a:solidFill>
                  <a:srgbClr val="FFFF00"/>
                </a:solidFill>
              </a:rPr>
              <a:t> </a:t>
            </a:r>
            <a:r>
              <a:rPr lang="ar-SA" sz="2000" b="1" dirty="0">
                <a:solidFill>
                  <a:srgbClr val="FFFF00"/>
                </a:solidFill>
              </a:rPr>
              <a:t>4 ـ توفير فرص الإبداع </a:t>
            </a:r>
            <a:r>
              <a:rPr lang="ar-SA" sz="2000" b="1" dirty="0" smtClean="0">
                <a:solidFill>
                  <a:srgbClr val="FFFF00"/>
                </a:solidFill>
              </a:rPr>
              <a:t>.</a:t>
            </a:r>
            <a:endParaRPr lang="ar-EG" sz="2000" b="1" dirty="0" smtClean="0">
              <a:solidFill>
                <a:srgbClr val="FFFF00"/>
              </a:solidFill>
            </a:endParaRPr>
          </a:p>
          <a:p>
            <a:endParaRPr lang="ar-EG" sz="2000" b="1" dirty="0">
              <a:solidFill>
                <a:schemeClr val="tx1"/>
              </a:solidFill>
            </a:endParaRPr>
          </a:p>
          <a:p>
            <a:endParaRPr lang="en-US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7792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907704" y="188640"/>
            <a:ext cx="5328592" cy="864096"/>
          </a:xfrm>
          <a:prstGeom prst="round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3200" b="1" dirty="0">
                <a:solidFill>
                  <a:srgbClr val="0000CC"/>
                </a:solidFill>
              </a:rPr>
              <a:t>أدوار معلم العلوم في رعاية </a:t>
            </a:r>
            <a:r>
              <a:rPr lang="ar-SA" sz="3200" b="1" dirty="0">
                <a:solidFill>
                  <a:srgbClr val="0000CC"/>
                </a:solidFill>
              </a:rPr>
              <a:t>الموهوب</a:t>
            </a:r>
            <a:r>
              <a:rPr lang="ar-EG" sz="3200" b="1" dirty="0">
                <a:solidFill>
                  <a:srgbClr val="0000CC"/>
                </a:solidFill>
              </a:rPr>
              <a:t>ي</a:t>
            </a:r>
            <a:r>
              <a:rPr lang="ar-SA" sz="3200" b="1" dirty="0">
                <a:solidFill>
                  <a:srgbClr val="0000CC"/>
                </a:solidFill>
              </a:rPr>
              <a:t>ن </a:t>
            </a:r>
            <a:endParaRPr lang="ar-EG" sz="3200" b="1" dirty="0">
              <a:solidFill>
                <a:srgbClr val="0000CC"/>
              </a:solidFill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855755" y="2636912"/>
            <a:ext cx="7532669" cy="374441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endParaRPr lang="ar-EG" sz="2000" b="1" dirty="0" smtClean="0"/>
          </a:p>
          <a:p>
            <a:endParaRPr lang="ar-EG" sz="2000" b="1" dirty="0"/>
          </a:p>
          <a:p>
            <a:endParaRPr lang="ar-EG" sz="2000" b="1" dirty="0" smtClean="0"/>
          </a:p>
          <a:p>
            <a:endParaRPr lang="ar-EG" sz="2000" b="1" dirty="0"/>
          </a:p>
          <a:p>
            <a:endParaRPr lang="ar-EG" sz="2000" b="1" dirty="0" smtClean="0"/>
          </a:p>
          <a:p>
            <a:endParaRPr lang="ar-EG" sz="2000" b="1" dirty="0" smtClean="0"/>
          </a:p>
          <a:p>
            <a:r>
              <a:rPr lang="ar-EG" sz="2000" b="1" dirty="0" smtClean="0">
                <a:solidFill>
                  <a:srgbClr val="FF0000"/>
                </a:solidFill>
              </a:rPr>
              <a:t>1-</a:t>
            </a:r>
            <a:r>
              <a:rPr lang="ar-EG" sz="2000" b="1" dirty="0" smtClean="0"/>
              <a:t> التعرف </a:t>
            </a:r>
            <a:r>
              <a:rPr lang="ar-EG" sz="2000" b="1" dirty="0"/>
              <a:t>علي الطلاب الموهوبين في بداية العام الدراسي مستخدما المعايير </a:t>
            </a:r>
            <a:r>
              <a:rPr lang="ar-EG" sz="2000" b="1" dirty="0" smtClean="0"/>
              <a:t>المناسبة</a:t>
            </a:r>
          </a:p>
          <a:p>
            <a:r>
              <a:rPr lang="ar-EG" sz="2000" b="1" dirty="0"/>
              <a:t> </a:t>
            </a:r>
            <a:r>
              <a:rPr lang="ar-EG" sz="2000" b="1" dirty="0" smtClean="0"/>
              <a:t>     </a:t>
            </a:r>
            <a:r>
              <a:rPr lang="ar-EG" sz="2000" b="1" dirty="0"/>
              <a:t>لاختيار مثل هؤلاء الطلاب</a:t>
            </a:r>
            <a:endParaRPr lang="en-US" sz="2000" b="1" dirty="0"/>
          </a:p>
          <a:p>
            <a:pPr lvl="0"/>
            <a:r>
              <a:rPr lang="ar-EG" sz="2000" b="1" dirty="0" smtClean="0">
                <a:solidFill>
                  <a:srgbClr val="FF0000"/>
                </a:solidFill>
              </a:rPr>
              <a:t>2-</a:t>
            </a:r>
            <a:r>
              <a:rPr lang="ar-EG" sz="2000" b="1" dirty="0" smtClean="0"/>
              <a:t> الايمان بأهمية </a:t>
            </a:r>
            <a:r>
              <a:rPr lang="ar-EG" sz="2000" b="1" dirty="0"/>
              <a:t>استغلال طاقات وقدرات المتفوقين والموهوبين، وأن يكون ملما </a:t>
            </a:r>
            <a:endParaRPr lang="ar-EG" sz="2000" b="1" dirty="0" smtClean="0"/>
          </a:p>
          <a:p>
            <a:pPr lvl="0"/>
            <a:r>
              <a:rPr lang="ar-EG" sz="2000" b="1" dirty="0"/>
              <a:t> </a:t>
            </a:r>
            <a:r>
              <a:rPr lang="ar-EG" sz="2000" b="1" dirty="0" smtClean="0"/>
              <a:t>   بسيكولوجيتهم</a:t>
            </a:r>
            <a:r>
              <a:rPr lang="ar-EG" sz="2000" b="1" dirty="0"/>
              <a:t>.</a:t>
            </a:r>
            <a:endParaRPr lang="en-US" sz="2000" b="1" dirty="0"/>
          </a:p>
          <a:p>
            <a:pPr lvl="0"/>
            <a:r>
              <a:rPr lang="ar-EG" sz="2000" b="1" dirty="0" smtClean="0">
                <a:solidFill>
                  <a:srgbClr val="FF0000"/>
                </a:solidFill>
              </a:rPr>
              <a:t>3-</a:t>
            </a:r>
            <a:r>
              <a:rPr lang="ar-EG" sz="2000" b="1" dirty="0" smtClean="0"/>
              <a:t> اتقان مهارات تدريس مادته، </a:t>
            </a:r>
            <a:r>
              <a:rPr lang="ar-EG" sz="2000" b="1" dirty="0"/>
              <a:t>بما يتناسب مع طبيعة المتفوقين والموهوبين.</a:t>
            </a:r>
            <a:endParaRPr lang="en-US" sz="2000" b="1" dirty="0"/>
          </a:p>
          <a:p>
            <a:pPr lvl="0"/>
            <a:r>
              <a:rPr lang="ar-EG" sz="2000" b="1" dirty="0" smtClean="0">
                <a:solidFill>
                  <a:srgbClr val="FF0000"/>
                </a:solidFill>
              </a:rPr>
              <a:t>4-</a:t>
            </a:r>
            <a:r>
              <a:rPr lang="ar-EG" sz="2000" b="1" dirty="0" smtClean="0"/>
              <a:t> تهيئة الحرية </a:t>
            </a:r>
            <a:r>
              <a:rPr lang="ar-EG" sz="2000" b="1" dirty="0"/>
              <a:t>لانطلاق تفكير </a:t>
            </a:r>
            <a:r>
              <a:rPr lang="ar-EG" sz="2000" b="1" dirty="0" smtClean="0"/>
              <a:t>المتعلمين.والتركيز </a:t>
            </a:r>
            <a:r>
              <a:rPr lang="ar-EG" sz="2000" b="1" dirty="0"/>
              <a:t>على تنمية مهارات التفكير العليا.</a:t>
            </a:r>
            <a:endParaRPr lang="en-US" sz="2000" b="1" dirty="0"/>
          </a:p>
          <a:p>
            <a:pPr lvl="0"/>
            <a:r>
              <a:rPr lang="ar-EG" sz="2000" b="1" dirty="0" smtClean="0">
                <a:solidFill>
                  <a:srgbClr val="FF0000"/>
                </a:solidFill>
              </a:rPr>
              <a:t>5-</a:t>
            </a:r>
            <a:r>
              <a:rPr lang="ar-EG" sz="2000" b="1" dirty="0" smtClean="0"/>
              <a:t> أن </a:t>
            </a:r>
            <a:r>
              <a:rPr lang="ar-EG" sz="2000" b="1" dirty="0"/>
              <a:t>يكون مرنا ومتحمسا للعمل مع التلاميذ المتفوقين والموهوبين.</a:t>
            </a:r>
            <a:endParaRPr lang="en-US" sz="2000" b="1" dirty="0"/>
          </a:p>
          <a:p>
            <a:pPr lvl="0"/>
            <a:r>
              <a:rPr lang="ar-EG" sz="2000" b="1" dirty="0" smtClean="0">
                <a:solidFill>
                  <a:srgbClr val="FF0000"/>
                </a:solidFill>
              </a:rPr>
              <a:t>6-</a:t>
            </a:r>
            <a:r>
              <a:rPr lang="ar-EG" sz="2000" b="1" dirty="0" smtClean="0"/>
              <a:t> أن </a:t>
            </a:r>
            <a:r>
              <a:rPr lang="ar-EG" sz="2000" b="1" dirty="0"/>
              <a:t>يتسع صدره بأسئلة واستفسارات التلاميذ المتفوقين والموهوبين. </a:t>
            </a:r>
            <a:endParaRPr lang="ar-EG" sz="2000" b="1" dirty="0" smtClean="0"/>
          </a:p>
          <a:p>
            <a:pPr lvl="0"/>
            <a:r>
              <a:rPr lang="ar-EG" sz="2000" b="1" dirty="0" smtClean="0">
                <a:solidFill>
                  <a:srgbClr val="FF0000"/>
                </a:solidFill>
              </a:rPr>
              <a:t>7-</a:t>
            </a:r>
            <a:r>
              <a:rPr lang="ar-EG" sz="2000" b="1" dirty="0" smtClean="0"/>
              <a:t> أن </a:t>
            </a:r>
            <a:r>
              <a:rPr lang="ar-EG" sz="2000" b="1" dirty="0"/>
              <a:t>ينوع من طرق التديس والأنشطة والوسائل والمواد التعليمية وأساليب </a:t>
            </a:r>
            <a:r>
              <a:rPr lang="ar-EG" sz="2000" b="1" dirty="0" smtClean="0"/>
              <a:t>التقويم.</a:t>
            </a:r>
            <a:endParaRPr lang="en-US" sz="2000" b="1" dirty="0"/>
          </a:p>
          <a:p>
            <a:pPr lvl="0"/>
            <a:r>
              <a:rPr lang="ar-EG" sz="2000" b="1" dirty="0" smtClean="0">
                <a:solidFill>
                  <a:srgbClr val="FF0000"/>
                </a:solidFill>
              </a:rPr>
              <a:t>8-</a:t>
            </a:r>
            <a:r>
              <a:rPr lang="ar-EG" sz="2000" b="1" dirty="0" smtClean="0"/>
              <a:t> إتقان </a:t>
            </a:r>
            <a:r>
              <a:rPr lang="ar-EG" sz="2000" b="1" dirty="0"/>
              <a:t>مهارات تنمية التفكير الإبداعي والناقد والتفكير المستقبلي.</a:t>
            </a:r>
            <a:endParaRPr lang="en-US" sz="2000" b="1" dirty="0"/>
          </a:p>
          <a:p>
            <a:pPr lvl="0"/>
            <a:r>
              <a:rPr lang="ar-EG" sz="2000" b="1" dirty="0" smtClean="0">
                <a:solidFill>
                  <a:srgbClr val="FF0000"/>
                </a:solidFill>
              </a:rPr>
              <a:t>9-</a:t>
            </a:r>
            <a:r>
              <a:rPr lang="ar-EG" sz="2000" b="1" dirty="0" smtClean="0"/>
              <a:t> الإلمام </a:t>
            </a:r>
            <a:r>
              <a:rPr lang="ar-EG" sz="2000" b="1" dirty="0"/>
              <a:t>بالجديد في مجال تخصصه وفي مجال التربية وطرق التدريس</a:t>
            </a:r>
            <a:r>
              <a:rPr lang="ar-EG" sz="2000" b="1" dirty="0" smtClean="0"/>
              <a:t>.</a:t>
            </a:r>
          </a:p>
          <a:p>
            <a:pPr lvl="0"/>
            <a:endParaRPr lang="ar-EG" sz="2000" b="1" dirty="0"/>
          </a:p>
          <a:p>
            <a:pPr lvl="0"/>
            <a:endParaRPr lang="ar-EG" sz="2000" b="1" dirty="0" smtClean="0"/>
          </a:p>
          <a:p>
            <a:pPr lvl="0"/>
            <a:endParaRPr lang="ar-EG" sz="2000" b="1" dirty="0" smtClean="0"/>
          </a:p>
          <a:p>
            <a:pPr lvl="0"/>
            <a:endParaRPr lang="ar-EG" sz="2000" b="1" dirty="0"/>
          </a:p>
          <a:p>
            <a:pPr lvl="0"/>
            <a:endParaRPr lang="ar-EG" sz="2000" b="1" dirty="0" smtClean="0"/>
          </a:p>
          <a:p>
            <a:pPr lvl="0"/>
            <a:endParaRPr lang="en-US" sz="2000" b="1" dirty="0"/>
          </a:p>
        </p:txBody>
      </p:sp>
      <p:sp>
        <p:nvSpPr>
          <p:cNvPr id="6" name="Down Arrow 5"/>
          <p:cNvSpPr/>
          <p:nvPr/>
        </p:nvSpPr>
        <p:spPr>
          <a:xfrm>
            <a:off x="4010856" y="1124744"/>
            <a:ext cx="1137208" cy="792088"/>
          </a:xfrm>
          <a:prstGeom prst="downArrow">
            <a:avLst/>
          </a:prstGeom>
          <a:solidFill>
            <a:srgbClr val="00CC99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>
              <a:solidFill>
                <a:prstClr val="white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899592" y="1916832"/>
            <a:ext cx="7344816" cy="504056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r>
              <a:rPr lang="ar-EG" sz="2400" b="1" dirty="0">
                <a:solidFill>
                  <a:srgbClr val="800080"/>
                </a:solidFill>
              </a:rPr>
              <a:t>لابد أن تتوافر لدى معلم المتفوقين والموهوبين الصفات والأدوار التالية :</a:t>
            </a:r>
            <a:endParaRPr lang="en-US" sz="2400" b="1" dirty="0">
              <a:solidFill>
                <a:srgbClr val="800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9175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969</TotalTime>
  <Words>1093</Words>
  <Application>Microsoft Office PowerPoint</Application>
  <PresentationFormat>On-screen Show (4:3)</PresentationFormat>
  <Paragraphs>178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 Unicode MS</vt:lpstr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compusoft</dc:creator>
  <cp:lastModifiedBy>MAYSAAA AHMED</cp:lastModifiedBy>
  <cp:revision>145</cp:revision>
  <dcterms:created xsi:type="dcterms:W3CDTF">2020-03-17T18:22:16Z</dcterms:created>
  <dcterms:modified xsi:type="dcterms:W3CDTF">2020-04-13T18:55:11Z</dcterms:modified>
</cp:coreProperties>
</file>